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301" r:id="rId22"/>
    <p:sldId id="279" r:id="rId23"/>
    <p:sldId id="280" r:id="rId24"/>
    <p:sldId id="281" r:id="rId25"/>
    <p:sldId id="284" r:id="rId26"/>
    <p:sldId id="282" r:id="rId27"/>
    <p:sldId id="283" r:id="rId28"/>
    <p:sldId id="285" r:id="rId29"/>
    <p:sldId id="286" r:id="rId30"/>
    <p:sldId id="287" r:id="rId31"/>
    <p:sldId id="288" r:id="rId32"/>
    <p:sldId id="295" r:id="rId33"/>
    <p:sldId id="292" r:id="rId34"/>
    <p:sldId id="293" r:id="rId35"/>
    <p:sldId id="291" r:id="rId36"/>
    <p:sldId id="289" r:id="rId37"/>
    <p:sldId id="290" r:id="rId38"/>
    <p:sldId id="294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15609D-0F2C-4014-9744-130622B66F36}" type="datetimeFigureOut">
              <a:rPr lang="fr-BE"/>
              <a:pPr>
                <a:defRPr/>
              </a:pPr>
              <a:t>18/03/2015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725959-9652-4663-A502-5EE9D8D3DC9C}" type="slidenum">
              <a:rPr lang="fr-BE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095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B9545-5415-435C-9945-4E230EDD26E0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E27C-B426-4447-9F7A-588048990A6C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EDCD-F041-4CF5-811E-568D471B8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927D-5DDE-4099-BC4C-122A43698DE5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68DA-FCD6-4C4E-9328-990B97DF4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950A-122E-442C-A72B-A1A851B790CC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57E8-720A-48EB-A3FC-F6552D572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8608-B629-466C-BB91-AD3D0D99C700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5D59-C995-470D-8543-800C0441E2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81A-5D53-4919-9BAC-67135F6C93DD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9873-2D8A-464F-99EE-CD4549CBAE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CC9B-BEB8-4F22-BD63-EDA7375CEA8C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E33A-B657-4630-875A-65C66E0DA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17CB-4A8E-4E96-8F6C-719791A9B53B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100D-591E-41A4-A5DC-779F1D94B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CABC-DD74-4310-AC56-7BB152F0A04B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E85-CC3F-496E-BCFE-ED3BBB45C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AF62-AAEA-4948-9637-E71AF3461528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B30F-CCD2-49EF-AE6B-A9C78537E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5DF7-5150-4A9D-8059-A002D443B2F7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47B8-3041-4BA7-8ECF-D5EFE5172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57B7-0A4E-44E6-AC88-CFD6F89DE496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5444-E4A6-4860-843E-FED58B617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1BB7C-2FC1-4C0A-939B-94409E201707}" type="datetimeFigureOut">
              <a:rPr lang="en-GB"/>
              <a:pPr>
                <a:defRPr/>
              </a:pPr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9212B-2C2D-4BB8-943C-B49F232C9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038" y="4292600"/>
            <a:ext cx="5145087" cy="1127125"/>
          </a:xfrm>
          <a:ln>
            <a:solidFill>
              <a:schemeClr val="bg1">
                <a:lumMod val="6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/>
              <a:t>Uvod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/>
              <a:t>u eTwinning alate</a:t>
            </a:r>
            <a:endParaRPr lang="hr-HR" b="1" dirty="0"/>
          </a:p>
        </p:txBody>
      </p:sp>
      <p:pic>
        <p:nvPicPr>
          <p:cNvPr id="14338" name="Picture 3" descr="logo_eT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michael.odonnabhain\AppData\Local\Microsoft\Windows\Temporary Internet Files\Content.IE5\RCV30UIQ\MC9002377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29063"/>
            <a:ext cx="17192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michael.odonnabhain\AppData\Local\Microsoft\Windows\Temporary Internet Files\Content.IE5\RCV30UIQ\MC900250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722438"/>
            <a:ext cx="18716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2987675" y="3068638"/>
            <a:ext cx="2008188" cy="495300"/>
            <a:chOff x="2411760" y="2564904"/>
            <a:chExt cx="2007840" cy="495672"/>
          </a:xfrm>
        </p:grpSpPr>
        <p:sp>
          <p:nvSpPr>
            <p:cNvPr id="7" name="5-Point Star 6"/>
            <p:cNvSpPr/>
            <p:nvPr/>
          </p:nvSpPr>
          <p:spPr>
            <a:xfrm>
              <a:off x="2411760" y="2709474"/>
              <a:ext cx="423790" cy="35110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132360" y="2564904"/>
              <a:ext cx="423790" cy="3511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3995810" y="2564904"/>
              <a:ext cx="423790" cy="3511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4342" name="Group 9"/>
          <p:cNvGrpSpPr>
            <a:grpSpLocks/>
          </p:cNvGrpSpPr>
          <p:nvPr/>
        </p:nvGrpSpPr>
        <p:grpSpPr bwMode="auto">
          <a:xfrm>
            <a:off x="2987675" y="5589588"/>
            <a:ext cx="2368550" cy="1000125"/>
            <a:chOff x="1619672" y="4653136"/>
            <a:chExt cx="2367880" cy="999728"/>
          </a:xfrm>
        </p:grpSpPr>
        <p:sp>
          <p:nvSpPr>
            <p:cNvPr id="11" name="5-Point Star 10"/>
            <p:cNvSpPr/>
            <p:nvPr/>
          </p:nvSpPr>
          <p:spPr>
            <a:xfrm>
              <a:off x="1619672" y="4653136"/>
              <a:ext cx="423743" cy="3522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2556032" y="5157761"/>
              <a:ext cx="423743" cy="35069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3563810" y="5300579"/>
              <a:ext cx="423742" cy="3522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Homepage general.png"/>
          <p:cNvPicPr>
            <a:picLocks noChangeAspect="1"/>
          </p:cNvPicPr>
          <p:nvPr/>
        </p:nvPicPr>
        <p:blipFill>
          <a:blip r:embed="rId2" cstate="print"/>
          <a:srcRect t="31541" r="25319" b="37079"/>
          <a:stretch>
            <a:fillRect/>
          </a:stretch>
        </p:blipFill>
        <p:spPr bwMode="auto">
          <a:xfrm>
            <a:off x="442157" y="2132732"/>
            <a:ext cx="7611988" cy="19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17375E"/>
                </a:solidFill>
              </a:rPr>
              <a:t>Javni portal - alati za </a:t>
            </a:r>
            <a:r>
              <a:rPr lang="hr-HR" sz="3200" b="1" dirty="0" smtClean="0">
                <a:solidFill>
                  <a:srgbClr val="984807"/>
                </a:solidFill>
              </a:rPr>
              <a:t>Obaveštavanje</a:t>
            </a:r>
            <a:endParaRPr lang="hr-HR" sz="3200" b="1" dirty="0" smtClean="0">
              <a:solidFill>
                <a:srgbClr val="984807"/>
              </a:solidFill>
            </a:endParaRPr>
          </a:p>
        </p:txBody>
      </p:sp>
      <p:grpSp>
        <p:nvGrpSpPr>
          <p:cNvPr id="24579" name="Group 11"/>
          <p:cNvGrpSpPr>
            <a:grpSpLocks/>
          </p:cNvGrpSpPr>
          <p:nvPr/>
        </p:nvGrpSpPr>
        <p:grpSpPr bwMode="auto">
          <a:xfrm>
            <a:off x="2700338" y="2492375"/>
            <a:ext cx="3095625" cy="3865742"/>
            <a:chOff x="-180528" y="2996952"/>
            <a:chExt cx="3096344" cy="3864804"/>
          </a:xfrm>
        </p:grpSpPr>
        <p:sp>
          <p:nvSpPr>
            <p:cNvPr id="5" name="Oval 4"/>
            <p:cNvSpPr/>
            <p:nvPr/>
          </p:nvSpPr>
          <p:spPr>
            <a:xfrm>
              <a:off x="683273" y="2996952"/>
              <a:ext cx="1872097" cy="158394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stCxn id="9" idx="0"/>
              <a:endCxn id="5" idx="4"/>
            </p:cNvCxnSpPr>
            <p:nvPr/>
          </p:nvCxnSpPr>
          <p:spPr>
            <a:xfrm flipV="1">
              <a:off x="1367645" y="4580893"/>
              <a:ext cx="251676" cy="108082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80528" y="5661718"/>
              <a:ext cx="3096344" cy="120003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Možete pregledati najnoviju eTwinning statistiku, npr. Koliko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učitelja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sr-Latn-R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š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kola </a:t>
              </a:r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ili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projekata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je trenutno prijavljeno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Javni portal - alati za </a:t>
            </a:r>
            <a:r>
              <a:rPr lang="hr-HR" sz="3600" b="1" smtClean="0">
                <a:solidFill>
                  <a:schemeClr val="accent6">
                    <a:lumMod val="50000"/>
                  </a:schemeClr>
                </a:solidFill>
              </a:rPr>
              <a:t>inspiraciju</a:t>
            </a:r>
            <a:endParaRPr lang="hr-HR" sz="36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9" descr="Homepage general.png"/>
          <p:cNvPicPr>
            <a:picLocks noChangeAspect="1"/>
          </p:cNvPicPr>
          <p:nvPr/>
        </p:nvPicPr>
        <p:blipFill>
          <a:blip r:embed="rId2" cstate="print"/>
          <a:srcRect t="65575"/>
          <a:stretch>
            <a:fillRect/>
          </a:stretch>
        </p:blipFill>
        <p:spPr bwMode="auto">
          <a:xfrm>
            <a:off x="611188" y="2852738"/>
            <a:ext cx="7227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12"/>
          <p:cNvGrpSpPr>
            <a:grpSpLocks/>
          </p:cNvGrpSpPr>
          <p:nvPr/>
        </p:nvGrpSpPr>
        <p:grpSpPr bwMode="auto">
          <a:xfrm>
            <a:off x="2484438" y="3068638"/>
            <a:ext cx="3527425" cy="3300412"/>
            <a:chOff x="-396552" y="1340768"/>
            <a:chExt cx="3528392" cy="3299594"/>
          </a:xfrm>
        </p:grpSpPr>
        <p:sp>
          <p:nvSpPr>
            <p:cNvPr id="14" name="Oval 13"/>
            <p:cNvSpPr/>
            <p:nvPr/>
          </p:nvSpPr>
          <p:spPr>
            <a:xfrm>
              <a:off x="1259664" y="1340768"/>
              <a:ext cx="1872176" cy="15839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" name="Straight Arrow Connector 14"/>
            <p:cNvCxnSpPr>
              <a:stCxn id="16" idx="0"/>
              <a:endCxn id="14" idx="4"/>
            </p:cNvCxnSpPr>
            <p:nvPr/>
          </p:nvCxnSpPr>
          <p:spPr>
            <a:xfrm flipV="1">
              <a:off x="1151684" y="2924700"/>
              <a:ext cx="1043274" cy="79196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396552" y="3716666"/>
              <a:ext cx="3096474" cy="92369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Surađujte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-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odeljak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će vas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inspirisati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na nove projektne ideje i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primere</a:t>
              </a:r>
              <a:endParaRPr lang="hr-HR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 descr="Desktop HP General 18 Oct 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451100"/>
            <a:ext cx="6350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Javni portal - alati za </a:t>
            </a:r>
            <a:r>
              <a:rPr lang="hr-HR" sz="3600" b="1" smtClean="0">
                <a:solidFill>
                  <a:schemeClr val="accent6">
                    <a:lumMod val="50000"/>
                  </a:schemeClr>
                </a:solidFill>
              </a:rPr>
              <a:t>inspiraciju</a:t>
            </a:r>
            <a:endParaRPr lang="hr-HR" sz="36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3348038" y="2349500"/>
            <a:ext cx="4320307" cy="3863975"/>
            <a:chOff x="2771800" y="3068960"/>
            <a:chExt cx="4319763" cy="3864625"/>
          </a:xfrm>
        </p:grpSpPr>
        <p:sp>
          <p:nvSpPr>
            <p:cNvPr id="5" name="Oval 4"/>
            <p:cNvSpPr/>
            <p:nvPr/>
          </p:nvSpPr>
          <p:spPr>
            <a:xfrm>
              <a:off x="2771800" y="3068960"/>
              <a:ext cx="2304760" cy="158459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endCxn id="5" idx="4"/>
            </p:cNvCxnSpPr>
            <p:nvPr/>
          </p:nvCxnSpPr>
          <p:spPr>
            <a:xfrm flipH="1" flipV="1">
              <a:off x="3924180" y="4653552"/>
              <a:ext cx="71428" cy="107968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51165" y="5733233"/>
              <a:ext cx="3240398" cy="120035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hr-HR" b="1">
                  <a:solidFill>
                    <a:srgbClr val="984807"/>
                  </a:solidFill>
                  <a:latin typeface="Calibri" pitchFamily="34" charset="0"/>
                </a:rPr>
                <a:t>Ljudi govore</a:t>
              </a:r>
              <a:r>
                <a:rPr lang="hr-HR">
                  <a:solidFill>
                    <a:srgbClr val="984807"/>
                  </a:solidFill>
                  <a:latin typeface="Calibri" pitchFamily="34" charset="0"/>
                </a:rPr>
                <a:t>  - sadrži inspirativne razgovore i slučajeve učitelja sa eTwinninga i razgovore s kreatorima politike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Homepage general.png"/>
          <p:cNvPicPr>
            <a:picLocks noChangeAspect="1"/>
          </p:cNvPicPr>
          <p:nvPr/>
        </p:nvPicPr>
        <p:blipFill>
          <a:blip r:embed="rId2" cstate="print"/>
          <a:srcRect l="73560" t="31541" b="35233"/>
          <a:stretch>
            <a:fillRect/>
          </a:stretch>
        </p:blipFill>
        <p:spPr bwMode="auto">
          <a:xfrm>
            <a:off x="755650" y="2060575"/>
            <a:ext cx="284956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Javni portal - alati za </a:t>
            </a:r>
            <a:r>
              <a:rPr lang="hr-HR" sz="3600" b="1" smtClean="0">
                <a:solidFill>
                  <a:schemeClr val="accent6">
                    <a:lumMod val="50000"/>
                  </a:schemeClr>
                </a:solidFill>
              </a:rPr>
              <a:t>prijavu</a:t>
            </a:r>
            <a:endParaRPr lang="hr-HR" sz="36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468313" y="2276475"/>
            <a:ext cx="3455987" cy="4008438"/>
            <a:chOff x="539552" y="2996952"/>
            <a:chExt cx="3456384" cy="4008641"/>
          </a:xfrm>
        </p:grpSpPr>
        <p:sp>
          <p:nvSpPr>
            <p:cNvPr id="5" name="Oval 4"/>
            <p:cNvSpPr/>
            <p:nvPr/>
          </p:nvSpPr>
          <p:spPr>
            <a:xfrm>
              <a:off x="1260360" y="2996952"/>
              <a:ext cx="1871877" cy="1584405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stCxn id="9" idx="0"/>
              <a:endCxn id="5" idx="4"/>
            </p:cNvCxnSpPr>
            <p:nvPr/>
          </p:nvCxnSpPr>
          <p:spPr>
            <a:xfrm flipH="1" flipV="1">
              <a:off x="2195504" y="4581357"/>
              <a:ext cx="73033" cy="122402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9552" y="5805382"/>
              <a:ext cx="3456384" cy="120021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Kliknite na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taster </a:t>
              </a: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Prijavi se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i pristupite alatu za prijavu, koji će vam omogućiti da postanete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delom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eTwinning zajednice</a:t>
              </a:r>
            </a:p>
          </p:txBody>
        </p:sp>
      </p:grpSp>
      <p:pic>
        <p:nvPicPr>
          <p:cNvPr id="27652" name="Picture 11" descr="Pre-registration 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989138"/>
            <a:ext cx="44973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3779838" y="1700213"/>
            <a:ext cx="4679950" cy="4321075"/>
            <a:chOff x="1259632" y="2996952"/>
            <a:chExt cx="4680520" cy="4321080"/>
          </a:xfrm>
        </p:grpSpPr>
        <p:sp>
          <p:nvSpPr>
            <p:cNvPr id="16" name="Oval 15"/>
            <p:cNvSpPr/>
            <p:nvPr/>
          </p:nvSpPr>
          <p:spPr>
            <a:xfrm>
              <a:off x="1259632" y="2996952"/>
              <a:ext cx="1871890" cy="1584327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" name="Straight Arrow Connector 16"/>
            <p:cNvCxnSpPr>
              <a:stCxn id="19" idx="0"/>
              <a:endCxn id="16" idx="5"/>
            </p:cNvCxnSpPr>
            <p:nvPr/>
          </p:nvCxnSpPr>
          <p:spPr>
            <a:xfrm flipH="1" flipV="1">
              <a:off x="2857390" y="4349260"/>
              <a:ext cx="1354558" cy="203224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83743" y="6381506"/>
              <a:ext cx="3456409" cy="93652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Ovo je stranica za </a:t>
              </a: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Pred- prijavu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, na kojoj možete ispuniti prvi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deo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vaše prijave za eTwinning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Homepage bottom half.png"/>
          <p:cNvPicPr>
            <a:picLocks noChangeAspect="1"/>
          </p:cNvPicPr>
          <p:nvPr/>
        </p:nvPicPr>
        <p:blipFill>
          <a:blip r:embed="rId2" cstate="print"/>
          <a:srcRect l="67006"/>
          <a:stretch>
            <a:fillRect/>
          </a:stretch>
        </p:blipFill>
        <p:spPr bwMode="auto">
          <a:xfrm>
            <a:off x="1979613" y="1844675"/>
            <a:ext cx="32400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Javni portal - alati za </a:t>
            </a:r>
            <a:r>
              <a:rPr lang="hr-HR" sz="3600" b="1" smtClean="0">
                <a:solidFill>
                  <a:schemeClr val="accent6">
                    <a:lumMod val="50000"/>
                  </a:schemeClr>
                </a:solidFill>
              </a:rPr>
              <a:t>podršku</a:t>
            </a:r>
            <a:endParaRPr lang="hr-HR" sz="36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1908175" y="1916113"/>
            <a:ext cx="5111750" cy="3649662"/>
            <a:chOff x="1259632" y="2996952"/>
            <a:chExt cx="5112568" cy="3648601"/>
          </a:xfrm>
        </p:grpSpPr>
        <p:sp>
          <p:nvSpPr>
            <p:cNvPr id="5" name="Oval 4"/>
            <p:cNvSpPr/>
            <p:nvPr/>
          </p:nvSpPr>
          <p:spPr>
            <a:xfrm>
              <a:off x="1259632" y="2996952"/>
              <a:ext cx="2376868" cy="2015539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H="1" flipV="1">
              <a:off x="3563464" y="4364979"/>
              <a:ext cx="1081260" cy="1080773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15660" y="5445752"/>
              <a:ext cx="3456540" cy="119980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Stranica Dobijte podršku daje vam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smernice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, korak po korak o korištenju eTwinnng Desktopa i TwinSpacea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Alati na Desktopu</a:t>
            </a:r>
            <a:endParaRPr lang="hr-HR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4826000"/>
            <a:ext cx="4249738" cy="14747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E46C0A"/>
                </a:solidFill>
                <a:latin typeface="Calibri" pitchFamily="34" charset="0"/>
              </a:rPr>
              <a:t>Čim se prijavite na eTwinning dobit ćete pristup Desktopu - tamo možete tražiti partnere, razgovarati s kolegama širom Europe, prijaviti se za projekte i još mnogo toga. . .</a:t>
            </a:r>
          </a:p>
        </p:txBody>
      </p:sp>
      <p:pic>
        <p:nvPicPr>
          <p:cNvPr id="29699" name="Picture 7" descr="Desktop HP General 17 Oct 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53276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sktop wor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7" descr="Desktop HP General 17 Oct 12.png"/>
          <p:cNvPicPr>
            <a:picLocks noChangeAspect="1"/>
          </p:cNvPicPr>
          <p:nvPr/>
        </p:nvPicPr>
        <p:blipFill>
          <a:blip r:embed="rId2" cstate="print"/>
          <a:srcRect b="42177"/>
          <a:stretch>
            <a:fillRect/>
          </a:stretch>
        </p:blipFill>
        <p:spPr bwMode="auto">
          <a:xfrm>
            <a:off x="539750" y="2420938"/>
            <a:ext cx="711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E46C0A"/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Obaveštavanje</a:t>
            </a:r>
            <a:endParaRPr lang="hr-HR" sz="3600" b="1" dirty="0" smtClean="0">
              <a:solidFill>
                <a:srgbClr val="002060"/>
              </a:solidFill>
            </a:endParaRPr>
          </a:p>
        </p:txBody>
      </p:sp>
      <p:grpSp>
        <p:nvGrpSpPr>
          <p:cNvPr id="30723" name="Group 12"/>
          <p:cNvGrpSpPr>
            <a:grpSpLocks/>
          </p:cNvGrpSpPr>
          <p:nvPr/>
        </p:nvGrpSpPr>
        <p:grpSpPr bwMode="auto">
          <a:xfrm>
            <a:off x="2987675" y="3284538"/>
            <a:ext cx="4248150" cy="2884487"/>
            <a:chOff x="2987824" y="3284984"/>
            <a:chExt cx="4248472" cy="2883340"/>
          </a:xfrm>
        </p:grpSpPr>
        <p:sp>
          <p:nvSpPr>
            <p:cNvPr id="8" name="Oval 7"/>
            <p:cNvSpPr/>
            <p:nvPr/>
          </p:nvSpPr>
          <p:spPr>
            <a:xfrm>
              <a:off x="5364492" y="3284984"/>
              <a:ext cx="1871804" cy="17281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5517708"/>
              <a:ext cx="2376668" cy="65061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hr-HR" dirty="0">
                  <a:solidFill>
                    <a:srgbClr val="002060"/>
                  </a:solidFill>
                  <a:latin typeface="Calibri" pitchFamily="34" charset="0"/>
                </a:rPr>
                <a:t>Možete saznati sve novosti iz vaše zemlje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364492" y="4941675"/>
              <a:ext cx="503275" cy="57603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1331913" y="1268413"/>
            <a:ext cx="2808287" cy="3313112"/>
            <a:chOff x="5652120" y="1268760"/>
            <a:chExt cx="2808312" cy="3312368"/>
          </a:xfrm>
        </p:grpSpPr>
        <p:sp>
          <p:nvSpPr>
            <p:cNvPr id="15" name="Oval 14"/>
            <p:cNvSpPr/>
            <p:nvPr/>
          </p:nvSpPr>
          <p:spPr>
            <a:xfrm>
              <a:off x="5652120" y="3500284"/>
              <a:ext cx="1223973" cy="108084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3924" y="1268760"/>
              <a:ext cx="2376508" cy="92371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Možete saznati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šta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ima novo u eTwinning zajednici</a:t>
              </a:r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6444289" y="2192478"/>
              <a:ext cx="828682" cy="130780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 descr="Profile tab top hal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565400"/>
            <a:ext cx="5913437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društvene mreže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31747" name="Group 12"/>
          <p:cNvGrpSpPr>
            <a:grpSpLocks/>
          </p:cNvGrpSpPr>
          <p:nvPr/>
        </p:nvGrpSpPr>
        <p:grpSpPr bwMode="auto">
          <a:xfrm>
            <a:off x="2268538" y="3213100"/>
            <a:ext cx="4248150" cy="3155950"/>
            <a:chOff x="2987824" y="3284984"/>
            <a:chExt cx="4248472" cy="3155578"/>
          </a:xfrm>
        </p:grpSpPr>
        <p:sp>
          <p:nvSpPr>
            <p:cNvPr id="8" name="Oval 7"/>
            <p:cNvSpPr/>
            <p:nvPr/>
          </p:nvSpPr>
          <p:spPr>
            <a:xfrm>
              <a:off x="5364491" y="3284984"/>
              <a:ext cx="1871805" cy="17285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5516746"/>
              <a:ext cx="3599879" cy="92381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Moj eTwinning život</a:t>
              </a:r>
              <a:r>
                <a:rPr lang="hr-HR" dirty="0">
                  <a:latin typeface="+mn-lt"/>
                </a:rPr>
                <a:t>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je alat koji automatski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beleži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vaše aktivnosti na eTwinning platformi </a:t>
              </a:r>
              <a:endParaRPr lang="hr-HR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364491" y="4940552"/>
              <a:ext cx="503276" cy="576194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48" name="Group 13"/>
          <p:cNvGrpSpPr>
            <a:grpSpLocks/>
          </p:cNvGrpSpPr>
          <p:nvPr/>
        </p:nvGrpSpPr>
        <p:grpSpPr bwMode="auto">
          <a:xfrm>
            <a:off x="684213" y="1557338"/>
            <a:ext cx="6983412" cy="1584325"/>
            <a:chOff x="3923928" y="1772816"/>
            <a:chExt cx="6984776" cy="1584176"/>
          </a:xfrm>
        </p:grpSpPr>
        <p:sp>
          <p:nvSpPr>
            <p:cNvPr id="15" name="Oval 14"/>
            <p:cNvSpPr/>
            <p:nvPr/>
          </p:nvSpPr>
          <p:spPr>
            <a:xfrm>
              <a:off x="5003639" y="3069681"/>
              <a:ext cx="576375" cy="28731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23928" y="1772816"/>
              <a:ext cx="6984776" cy="646051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Prijavom možete kreirati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Profil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na eTwinningu, a to znači da će i drugi moći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videti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vaše informacije i komunicirati s vama.</a:t>
              </a:r>
            </a:p>
          </p:txBody>
        </p:sp>
        <p:cxnSp>
          <p:nvCxnSpPr>
            <p:cNvPr id="17" name="Straight Arrow Connector 16"/>
            <p:cNvCxnSpPr>
              <a:endCxn id="15" idx="0"/>
            </p:cNvCxnSpPr>
            <p:nvPr/>
          </p:nvCxnSpPr>
          <p:spPr>
            <a:xfrm flipH="1">
              <a:off x="5292620" y="2420455"/>
              <a:ext cx="215942" cy="64922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3" descr="Profile bottom hal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29000"/>
            <a:ext cx="591343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društvene mreže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32771" name="Group 12"/>
          <p:cNvGrpSpPr>
            <a:grpSpLocks/>
          </p:cNvGrpSpPr>
          <p:nvPr/>
        </p:nvGrpSpPr>
        <p:grpSpPr bwMode="auto">
          <a:xfrm>
            <a:off x="2051050" y="1557338"/>
            <a:ext cx="6553397" cy="3382962"/>
            <a:chOff x="2771800" y="1412776"/>
            <a:chExt cx="6552781" cy="3384376"/>
          </a:xfrm>
        </p:grpSpPr>
        <p:sp>
          <p:nvSpPr>
            <p:cNvPr id="8" name="Oval 7"/>
            <p:cNvSpPr/>
            <p:nvPr/>
          </p:nvSpPr>
          <p:spPr>
            <a:xfrm>
              <a:off x="2771800" y="3069230"/>
              <a:ext cx="4608080" cy="1727922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063" y="1412776"/>
              <a:ext cx="4176518" cy="92371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Možete koristiti Moj dnevnik kako bi obavještavali kolege o svom napredovanju i novim projektnim idejama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300481" y="2348204"/>
              <a:ext cx="215880" cy="86555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2" name="Group 13"/>
          <p:cNvGrpSpPr>
            <a:grpSpLocks/>
          </p:cNvGrpSpPr>
          <p:nvPr/>
        </p:nvGrpSpPr>
        <p:grpSpPr bwMode="auto">
          <a:xfrm>
            <a:off x="323850" y="1844675"/>
            <a:ext cx="3600450" cy="3529013"/>
            <a:chOff x="4860032" y="2276872"/>
            <a:chExt cx="3600400" cy="3528392"/>
          </a:xfrm>
        </p:grpSpPr>
        <p:sp>
          <p:nvSpPr>
            <p:cNvPr id="15" name="Oval 14"/>
            <p:cNvSpPr/>
            <p:nvPr/>
          </p:nvSpPr>
          <p:spPr>
            <a:xfrm>
              <a:off x="4860032" y="4292642"/>
              <a:ext cx="1944661" cy="1512622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1469" y="2276872"/>
              <a:ext cx="3528963" cy="93608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hr-HR" dirty="0">
                  <a:solidFill>
                    <a:srgbClr val="002060"/>
                  </a:solidFill>
                  <a:latin typeface="Calibri" pitchFamily="34" charset="0"/>
                </a:rPr>
                <a:t>Možete koristiti alat s </a:t>
              </a:r>
              <a:r>
                <a:rPr lang="hr-HR" b="1" dirty="0">
                  <a:solidFill>
                    <a:srgbClr val="002060"/>
                  </a:solidFill>
                  <a:latin typeface="Calibri" pitchFamily="34" charset="0"/>
                </a:rPr>
                <a:t>Kontaktima </a:t>
              </a:r>
              <a:r>
                <a:rPr lang="hr-HR" dirty="0">
                  <a:solidFill>
                    <a:srgbClr val="002060"/>
                  </a:solidFill>
                  <a:latin typeface="Calibri" pitchFamily="34" charset="0"/>
                </a:rPr>
                <a:t>kako biste bili u kontaktu s ljudima koje srećete na eTwinning platformi</a:t>
              </a:r>
            </a:p>
          </p:txBody>
        </p:sp>
        <p:cxnSp>
          <p:nvCxnSpPr>
            <p:cNvPr id="17" name="Straight Arrow Connector 16"/>
            <p:cNvCxnSpPr>
              <a:stCxn id="16" idx="2"/>
              <a:endCxn id="15" idx="0"/>
            </p:cNvCxnSpPr>
            <p:nvPr/>
          </p:nvCxnSpPr>
          <p:spPr>
            <a:xfrm flipH="1">
              <a:off x="5832362" y="3212960"/>
              <a:ext cx="863588" cy="107968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2" descr="Profile tab top half.png"/>
          <p:cNvPicPr>
            <a:picLocks noChangeAspect="1"/>
          </p:cNvPicPr>
          <p:nvPr/>
        </p:nvPicPr>
        <p:blipFill>
          <a:blip r:embed="rId2" cstate="print"/>
          <a:srcRect l="60960" t="20399"/>
          <a:stretch>
            <a:fillRect/>
          </a:stretch>
        </p:blipFill>
        <p:spPr bwMode="auto">
          <a:xfrm>
            <a:off x="684213" y="1916113"/>
            <a:ext cx="40354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komuniciranje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3708400" y="1916113"/>
            <a:ext cx="4824413" cy="2495550"/>
            <a:chOff x="6444208" y="2204864"/>
            <a:chExt cx="4824536" cy="2495718"/>
          </a:xfrm>
        </p:grpSpPr>
        <p:sp>
          <p:nvSpPr>
            <p:cNvPr id="15" name="Oval 14"/>
            <p:cNvSpPr/>
            <p:nvPr/>
          </p:nvSpPr>
          <p:spPr>
            <a:xfrm>
              <a:off x="6444208" y="2204864"/>
              <a:ext cx="1008089" cy="72077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39641" y="3500351"/>
              <a:ext cx="3529103" cy="1200231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Možete koristiti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Interni </a:t>
              </a:r>
              <a:r>
                <a:rPr lang="hr-HR" b="1" dirty="0" smtClean="0">
                  <a:solidFill>
                    <a:srgbClr val="002060"/>
                  </a:solidFill>
                  <a:latin typeface="+mn-lt"/>
                </a:rPr>
                <a:t>sistem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za slanje poruka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 kako biste mogli komunicirati sa svojim Kontaktima i potencijalnim partnerima</a:t>
              </a:r>
            </a:p>
          </p:txBody>
        </p:sp>
        <p:cxnSp>
          <p:nvCxnSpPr>
            <p:cNvPr id="17" name="Straight Arrow Connector 16"/>
            <p:cNvCxnSpPr>
              <a:stCxn id="16" idx="0"/>
              <a:endCxn id="15" idx="6"/>
            </p:cNvCxnSpPr>
            <p:nvPr/>
          </p:nvCxnSpPr>
          <p:spPr>
            <a:xfrm flipH="1" flipV="1">
              <a:off x="7452297" y="2565250"/>
              <a:ext cx="2052689" cy="93510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40" y="483667"/>
            <a:ext cx="514066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Postoje</a:t>
            </a:r>
            <a:r>
              <a:rPr lang="en-US" sz="3600" dirty="0" smtClean="0">
                <a:solidFill>
                  <a:srgbClr val="FF0000"/>
                </a:solidFill>
              </a:rPr>
              <a:t> tri </a:t>
            </a:r>
            <a:r>
              <a:rPr lang="en-US" sz="3600" dirty="0" err="1" smtClean="0">
                <a:solidFill>
                  <a:srgbClr val="FF0000"/>
                </a:solidFill>
              </a:rPr>
              <a:t>nivoa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eTwinninga</a:t>
            </a:r>
            <a:endParaRPr lang="hr-HR" sz="3600" dirty="0" smtClean="0">
              <a:solidFill>
                <a:srgbClr val="FF0000"/>
              </a:solidFill>
            </a:endParaRPr>
          </a:p>
        </p:txBody>
      </p:sp>
      <p:grpSp>
        <p:nvGrpSpPr>
          <p:cNvPr id="15362" name="Group 16"/>
          <p:cNvGrpSpPr>
            <a:grpSpLocks/>
          </p:cNvGrpSpPr>
          <p:nvPr/>
        </p:nvGrpSpPr>
        <p:grpSpPr bwMode="auto">
          <a:xfrm>
            <a:off x="28577" y="0"/>
            <a:ext cx="9115424" cy="6309520"/>
            <a:chOff x="334291" y="998090"/>
            <a:chExt cx="8054133" cy="4879182"/>
          </a:xfrm>
        </p:grpSpPr>
        <p:pic>
          <p:nvPicPr>
            <p:cNvPr id="15370" name="Picture 4" descr="Homepage genera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291" y="998090"/>
              <a:ext cx="4236557" cy="2574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TwinSpace Gener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2356" y="3415897"/>
              <a:ext cx="3976068" cy="24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5-Point Star 20"/>
          <p:cNvSpPr/>
          <p:nvPr/>
        </p:nvSpPr>
        <p:spPr>
          <a:xfrm>
            <a:off x="-108520" y="692696"/>
            <a:ext cx="1728787" cy="14396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>
                <a:solidFill>
                  <a:schemeClr val="bg2">
                    <a:lumMod val="25000"/>
                  </a:schemeClr>
                </a:solidFill>
              </a:rPr>
              <a:t>Javni portal</a:t>
            </a:r>
          </a:p>
        </p:txBody>
      </p:sp>
      <p:pic>
        <p:nvPicPr>
          <p:cNvPr id="15367" name="Picture 39" descr="Desktop HP General 17 Oct 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20" y="3449086"/>
            <a:ext cx="4140219" cy="257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5-Point Star 21"/>
          <p:cNvSpPr/>
          <p:nvPr/>
        </p:nvSpPr>
        <p:spPr>
          <a:xfrm>
            <a:off x="2612544" y="4737896"/>
            <a:ext cx="1527408" cy="15098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>
                <a:solidFill>
                  <a:schemeClr val="bg2">
                    <a:lumMod val="25000"/>
                  </a:schemeClr>
                </a:solidFill>
              </a:rPr>
              <a:t>Desktop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6152351" y="3126590"/>
            <a:ext cx="1512168" cy="151219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b="1" dirty="0">
                <a:solidFill>
                  <a:schemeClr val="bg2">
                    <a:lumMod val="25000"/>
                  </a:schemeClr>
                </a:solidFill>
              </a:rPr>
              <a:t>TwinSpace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Partner finding ta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83882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pronalaženje partnera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34819" name="Group 13"/>
          <p:cNvGrpSpPr>
            <a:grpSpLocks/>
          </p:cNvGrpSpPr>
          <p:nvPr/>
        </p:nvGrpSpPr>
        <p:grpSpPr bwMode="auto">
          <a:xfrm>
            <a:off x="323851" y="2349500"/>
            <a:ext cx="5111749" cy="3733800"/>
            <a:chOff x="3203849" y="3284984"/>
            <a:chExt cx="5112567" cy="3734063"/>
          </a:xfrm>
        </p:grpSpPr>
        <p:sp>
          <p:nvSpPr>
            <p:cNvPr id="15" name="Oval 14"/>
            <p:cNvSpPr/>
            <p:nvPr/>
          </p:nvSpPr>
          <p:spPr>
            <a:xfrm>
              <a:off x="4572492" y="3284984"/>
              <a:ext cx="3743924" cy="216074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9" y="6093470"/>
              <a:ext cx="2808438" cy="92557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Možete koristiti 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Funkciju za pretragu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 i tražiti potencijalne partnere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V="1">
              <a:off x="4608069" y="5372695"/>
              <a:ext cx="1044096" cy="720775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0" name="Group 13"/>
          <p:cNvGrpSpPr>
            <a:grpSpLocks/>
          </p:cNvGrpSpPr>
          <p:nvPr/>
        </p:nvGrpSpPr>
        <p:grpSpPr bwMode="auto">
          <a:xfrm>
            <a:off x="3908034" y="2562225"/>
            <a:ext cx="4823197" cy="3961847"/>
            <a:chOff x="2900261" y="3789040"/>
            <a:chExt cx="4824194" cy="3961969"/>
          </a:xfrm>
        </p:grpSpPr>
        <p:sp>
          <p:nvSpPr>
            <p:cNvPr id="24" name="Oval 23"/>
            <p:cNvSpPr/>
            <p:nvPr/>
          </p:nvSpPr>
          <p:spPr>
            <a:xfrm>
              <a:off x="4788580" y="3789040"/>
              <a:ext cx="1943502" cy="2376562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00261" y="6827650"/>
              <a:ext cx="4824194" cy="92335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Možete ostaviti poruku i na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Forumu za pronalaženje partnera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, što je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najkorisnija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metoda za pronalaženje partnera za vaše projekte</a:t>
              </a:r>
            </a:p>
          </p:txBody>
        </p:sp>
        <p:cxnSp>
          <p:nvCxnSpPr>
            <p:cNvPr id="26" name="Straight Arrow Connector 25"/>
            <p:cNvCxnSpPr>
              <a:stCxn id="25" idx="0"/>
              <a:endCxn id="24" idx="4"/>
            </p:cNvCxnSpPr>
            <p:nvPr/>
          </p:nvCxnSpPr>
          <p:spPr>
            <a:xfrm flipV="1">
              <a:off x="5312359" y="6165602"/>
              <a:ext cx="447973" cy="662047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Desktop Send a message.png"/>
          <p:cNvPicPr>
            <a:picLocks noChangeAspect="1"/>
          </p:cNvPicPr>
          <p:nvPr/>
        </p:nvPicPr>
        <p:blipFill>
          <a:blip r:embed="rId2" cstate="print"/>
          <a:srcRect r="39107"/>
          <a:stretch>
            <a:fillRect/>
          </a:stretch>
        </p:blipFill>
        <p:spPr bwMode="auto">
          <a:xfrm>
            <a:off x="468313" y="1628775"/>
            <a:ext cx="4824412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pronalaženje partnera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35843" name="Group 13"/>
          <p:cNvGrpSpPr>
            <a:grpSpLocks/>
          </p:cNvGrpSpPr>
          <p:nvPr/>
        </p:nvGrpSpPr>
        <p:grpSpPr bwMode="auto">
          <a:xfrm>
            <a:off x="2124075" y="1989138"/>
            <a:ext cx="5761038" cy="3659187"/>
            <a:chOff x="4788024" y="4509120"/>
            <a:chExt cx="5760640" cy="3659634"/>
          </a:xfrm>
        </p:grpSpPr>
        <p:sp>
          <p:nvSpPr>
            <p:cNvPr id="15" name="Oval 14"/>
            <p:cNvSpPr/>
            <p:nvPr/>
          </p:nvSpPr>
          <p:spPr>
            <a:xfrm>
              <a:off x="4788024" y="4509120"/>
              <a:ext cx="1296898" cy="72081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9895" y="7244716"/>
              <a:ext cx="3528769" cy="92403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rgbClr val="002060"/>
                  </a:solidFill>
                  <a:latin typeface="+mn-lt"/>
                </a:rPr>
                <a:t>Kad pronađete partnera možete koristiti </a:t>
              </a:r>
              <a:r>
                <a:rPr lang="hr-HR" b="1">
                  <a:solidFill>
                    <a:srgbClr val="002060"/>
                  </a:solidFill>
                  <a:latin typeface="+mn-lt"/>
                </a:rPr>
                <a:t>Poruke</a:t>
              </a:r>
              <a:r>
                <a:rPr lang="hr-HR">
                  <a:solidFill>
                    <a:srgbClr val="002060"/>
                  </a:solidFill>
                  <a:latin typeface="+mn-lt"/>
                </a:rPr>
                <a:t> i alat </a:t>
              </a:r>
              <a:r>
                <a:rPr lang="hr-HR" b="1">
                  <a:solidFill>
                    <a:srgbClr val="002060"/>
                  </a:solidFill>
                  <a:latin typeface="+mn-lt"/>
                </a:rPr>
                <a:t>Dodaj kontakt</a:t>
              </a:r>
              <a:r>
                <a:rPr lang="hr-HR">
                  <a:solidFill>
                    <a:srgbClr val="002060"/>
                  </a:solidFill>
                  <a:latin typeface="+mn-lt"/>
                </a:rPr>
                <a:t> kako biste stupili u kontakt s njima</a:t>
              </a:r>
            </a:p>
          </p:txBody>
        </p:sp>
        <p:cxnSp>
          <p:nvCxnSpPr>
            <p:cNvPr id="17" name="Straight Arrow Connector 16"/>
            <p:cNvCxnSpPr>
              <a:endCxn id="15" idx="5"/>
            </p:cNvCxnSpPr>
            <p:nvPr/>
          </p:nvCxnSpPr>
          <p:spPr>
            <a:xfrm flipH="1" flipV="1">
              <a:off x="5894436" y="5123557"/>
              <a:ext cx="1125459" cy="212115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 descr="Projects ta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2057400"/>
            <a:ext cx="5911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upravljanje projektima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36867" name="Group 13"/>
          <p:cNvGrpSpPr>
            <a:grpSpLocks/>
          </p:cNvGrpSpPr>
          <p:nvPr/>
        </p:nvGrpSpPr>
        <p:grpSpPr bwMode="auto">
          <a:xfrm>
            <a:off x="4140200" y="3573463"/>
            <a:ext cx="4679951" cy="3036292"/>
            <a:chOff x="4932040" y="3284984"/>
            <a:chExt cx="4680521" cy="3036610"/>
          </a:xfrm>
        </p:grpSpPr>
        <p:sp>
          <p:nvSpPr>
            <p:cNvPr id="15" name="Oval 14"/>
            <p:cNvSpPr/>
            <p:nvPr/>
          </p:nvSpPr>
          <p:spPr>
            <a:xfrm>
              <a:off x="4932040" y="3284984"/>
              <a:ext cx="3384962" cy="182581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7843" y="5398167"/>
              <a:ext cx="4464718" cy="92342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rgbClr val="002060"/>
                  </a:solidFill>
                  <a:latin typeface="+mn-lt"/>
                </a:rPr>
                <a:t>Drugi alati za upravljanje projektima dozvoljavaju vam da pozovete nove članove, dobijete podršku, pišete o svom projektu, itd.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028042" y="4678955"/>
              <a:ext cx="504886" cy="71921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Group 13"/>
          <p:cNvGrpSpPr>
            <a:grpSpLocks/>
          </p:cNvGrpSpPr>
          <p:nvPr/>
        </p:nvGrpSpPr>
        <p:grpSpPr bwMode="auto">
          <a:xfrm>
            <a:off x="2339975" y="1268413"/>
            <a:ext cx="5040313" cy="2160587"/>
            <a:chOff x="1259632" y="2564904"/>
            <a:chExt cx="5040560" cy="2160240"/>
          </a:xfrm>
        </p:grpSpPr>
        <p:sp>
          <p:nvSpPr>
            <p:cNvPr id="24" name="Oval 23"/>
            <p:cNvSpPr/>
            <p:nvPr/>
          </p:nvSpPr>
          <p:spPr>
            <a:xfrm>
              <a:off x="5076169" y="4293413"/>
              <a:ext cx="1224023" cy="43173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9632" y="2564904"/>
              <a:ext cx="4824549" cy="64622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rgbClr val="002060"/>
                  </a:solidFill>
                  <a:latin typeface="+mn-lt"/>
                </a:rPr>
                <a:t>Možete koristiti alat </a:t>
              </a:r>
              <a:r>
                <a:rPr lang="hr-HR" b="1">
                  <a:solidFill>
                    <a:srgbClr val="002060"/>
                  </a:solidFill>
                  <a:latin typeface="+mn-lt"/>
                </a:rPr>
                <a:t>Kreiraj novi Projekt </a:t>
              </a:r>
              <a:r>
                <a:rPr lang="hr-HR">
                  <a:solidFill>
                    <a:srgbClr val="002060"/>
                  </a:solidFill>
                  <a:latin typeface="+mn-lt"/>
                </a:rPr>
                <a:t>kako biste prijavili projekt sa svojom školom partnerom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788818" y="3212500"/>
              <a:ext cx="719172" cy="108091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9" name="Group 13"/>
          <p:cNvGrpSpPr>
            <a:grpSpLocks/>
          </p:cNvGrpSpPr>
          <p:nvPr/>
        </p:nvGrpSpPr>
        <p:grpSpPr bwMode="auto">
          <a:xfrm>
            <a:off x="395288" y="3860800"/>
            <a:ext cx="3024187" cy="2219325"/>
            <a:chOff x="3995936" y="3212976"/>
            <a:chExt cx="3024336" cy="2219474"/>
          </a:xfrm>
        </p:grpSpPr>
        <p:sp>
          <p:nvSpPr>
            <p:cNvPr id="21" name="Oval 20"/>
            <p:cNvSpPr/>
            <p:nvPr/>
          </p:nvSpPr>
          <p:spPr>
            <a:xfrm>
              <a:off x="5796250" y="3212976"/>
              <a:ext cx="1224022" cy="431829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4508463"/>
              <a:ext cx="2592515" cy="92398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hr-HR">
                  <a:solidFill>
                    <a:srgbClr val="002060"/>
                  </a:solidFill>
                  <a:latin typeface="Calibri" pitchFamily="34" charset="0"/>
                </a:rPr>
                <a:t>Klikom na naziv Projekta možete doći na početnu stranicu projekta</a:t>
              </a:r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>
            <a:xfrm flipV="1">
              <a:off x="5291400" y="3573363"/>
              <a:ext cx="792201" cy="93510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Project Diar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584041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upravljanje projektima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37891" name="Group 13"/>
          <p:cNvGrpSpPr>
            <a:grpSpLocks/>
          </p:cNvGrpSpPr>
          <p:nvPr/>
        </p:nvGrpSpPr>
        <p:grpSpPr bwMode="auto">
          <a:xfrm>
            <a:off x="1042988" y="2492375"/>
            <a:ext cx="3457005" cy="2590800"/>
            <a:chOff x="4499992" y="4581128"/>
            <a:chExt cx="3456449" cy="2590547"/>
          </a:xfrm>
        </p:grpSpPr>
        <p:sp>
          <p:nvSpPr>
            <p:cNvPr id="24" name="Oval 23"/>
            <p:cNvSpPr/>
            <p:nvPr/>
          </p:nvSpPr>
          <p:spPr>
            <a:xfrm>
              <a:off x="4499992" y="4581128"/>
              <a:ext cx="2088814" cy="43175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99993" y="6525626"/>
              <a:ext cx="3456448" cy="64604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Dnevnik projekta omogućava vam upućenost u napredak projekta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5939622" y="5012886"/>
              <a:ext cx="504744" cy="151274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Project Car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1838325"/>
            <a:ext cx="58388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upravljanje projektima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38915" name="Group 13"/>
          <p:cNvGrpSpPr>
            <a:grpSpLocks/>
          </p:cNvGrpSpPr>
          <p:nvPr/>
        </p:nvGrpSpPr>
        <p:grpSpPr bwMode="auto">
          <a:xfrm>
            <a:off x="1258888" y="2636838"/>
            <a:ext cx="4826000" cy="3863975"/>
            <a:chOff x="4716016" y="4149080"/>
            <a:chExt cx="4824536" cy="3864625"/>
          </a:xfrm>
        </p:grpSpPr>
        <p:sp>
          <p:nvSpPr>
            <p:cNvPr id="24" name="Oval 23"/>
            <p:cNvSpPr/>
            <p:nvPr/>
          </p:nvSpPr>
          <p:spPr>
            <a:xfrm>
              <a:off x="4716016" y="4149080"/>
              <a:ext cx="2232934" cy="1008232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7431" y="6813353"/>
              <a:ext cx="4753121" cy="120035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Projektne kartice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 omogućavaju vam da budete u kontaktu sa Nacionalnom službom za podršku,  da im javite kako napredujete ili da zatražite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savet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ili podršku od njih</a:t>
              </a:r>
            </a:p>
          </p:txBody>
        </p:sp>
        <p:cxnSp>
          <p:nvCxnSpPr>
            <p:cNvPr id="26" name="Straight Arrow Connector 25"/>
            <p:cNvCxnSpPr>
              <a:endCxn id="24" idx="4"/>
            </p:cNvCxnSpPr>
            <p:nvPr/>
          </p:nvCxnSpPr>
          <p:spPr>
            <a:xfrm flipH="1" flipV="1">
              <a:off x="5831689" y="5157312"/>
              <a:ext cx="757008" cy="165604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Teachers room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58388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profesionalni razvoj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39939" name="Group 13"/>
          <p:cNvGrpSpPr>
            <a:grpSpLocks/>
          </p:cNvGrpSpPr>
          <p:nvPr/>
        </p:nvGrpSpPr>
        <p:grpSpPr bwMode="auto">
          <a:xfrm>
            <a:off x="611188" y="2420938"/>
            <a:ext cx="6985000" cy="3948112"/>
            <a:chOff x="3923928" y="2996952"/>
            <a:chExt cx="6984776" cy="3947666"/>
          </a:xfrm>
        </p:grpSpPr>
        <p:sp>
          <p:nvSpPr>
            <p:cNvPr id="24" name="Oval 23"/>
            <p:cNvSpPr/>
            <p:nvPr/>
          </p:nvSpPr>
          <p:spPr>
            <a:xfrm>
              <a:off x="3923928" y="2996952"/>
              <a:ext cx="1079465" cy="647627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4446" y="6020797"/>
              <a:ext cx="4824258" cy="923821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hr-HR">
                  <a:solidFill>
                    <a:srgbClr val="002060"/>
                  </a:solidFill>
                  <a:latin typeface="Calibri" pitchFamily="34" charset="0"/>
                </a:rPr>
                <a:t>Svatko može organizirati Sobu za učitelje - to je neformalno područje, lako se uključite i obično imate posebne ciljeve</a:t>
              </a:r>
            </a:p>
          </p:txBody>
        </p:sp>
        <p:cxnSp>
          <p:nvCxnSpPr>
            <p:cNvPr id="26" name="Straight Arrow Connector 25"/>
            <p:cNvCxnSpPr>
              <a:endCxn id="24" idx="5"/>
            </p:cNvCxnSpPr>
            <p:nvPr/>
          </p:nvCxnSpPr>
          <p:spPr>
            <a:xfrm flipH="1" flipV="1">
              <a:off x="4846235" y="3549340"/>
              <a:ext cx="1238210" cy="247145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" descr="Group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267493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profesionalni razvoj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40963" name="Group 13"/>
          <p:cNvGrpSpPr>
            <a:grpSpLocks/>
          </p:cNvGrpSpPr>
          <p:nvPr/>
        </p:nvGrpSpPr>
        <p:grpSpPr bwMode="auto">
          <a:xfrm>
            <a:off x="323850" y="2205038"/>
            <a:ext cx="8135938" cy="3024187"/>
            <a:chOff x="3779912" y="3717032"/>
            <a:chExt cx="8136904" cy="3024336"/>
          </a:xfrm>
        </p:grpSpPr>
        <p:sp>
          <p:nvSpPr>
            <p:cNvPr id="24" name="Oval 23"/>
            <p:cNvSpPr/>
            <p:nvPr/>
          </p:nvSpPr>
          <p:spPr>
            <a:xfrm>
              <a:off x="3779912" y="3717032"/>
              <a:ext cx="3024547" cy="302433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44492" y="4293322"/>
              <a:ext cx="3672324" cy="147644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eTwinning 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Grupe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se organiziraju na određene teme -  učlanite se u neku od eTwinning grupa i možete raspravljati sa svojim kolegama i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razmenjivati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najbolje prakse</a:t>
              </a:r>
            </a:p>
          </p:txBody>
        </p:sp>
        <p:cxnSp>
          <p:nvCxnSpPr>
            <p:cNvPr id="26" name="Straight Arrow Connector 25"/>
            <p:cNvCxnSpPr>
              <a:stCxn id="25" idx="1"/>
              <a:endCxn id="24" idx="6"/>
            </p:cNvCxnSpPr>
            <p:nvPr/>
          </p:nvCxnSpPr>
          <p:spPr>
            <a:xfrm flipH="1">
              <a:off x="6804459" y="5031547"/>
              <a:ext cx="1440033" cy="198447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 descr="Learning event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26765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profesionalni razvoj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41987" name="Group 13"/>
          <p:cNvGrpSpPr>
            <a:grpSpLocks/>
          </p:cNvGrpSpPr>
          <p:nvPr/>
        </p:nvGrpSpPr>
        <p:grpSpPr bwMode="auto">
          <a:xfrm>
            <a:off x="1692275" y="1557338"/>
            <a:ext cx="6983413" cy="3360737"/>
            <a:chOff x="3923928" y="2996952"/>
            <a:chExt cx="6984776" cy="3360569"/>
          </a:xfrm>
        </p:grpSpPr>
        <p:sp>
          <p:nvSpPr>
            <p:cNvPr id="24" name="Oval 23"/>
            <p:cNvSpPr/>
            <p:nvPr/>
          </p:nvSpPr>
          <p:spPr>
            <a:xfrm>
              <a:off x="3923928" y="2996952"/>
              <a:ext cx="1079711" cy="64766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56389" y="5157431"/>
              <a:ext cx="4752315" cy="120009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Mrežne edukacije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su online trening događanja koja su na raspolaganju učiteljima na eTwinningu.   Obično traju nekoliko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nedelja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i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organizuju se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na eksternoj platformi</a:t>
              </a:r>
              <a:endParaRPr lang="hr-HR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6" name="Straight Arrow Connector 25"/>
            <p:cNvCxnSpPr>
              <a:endCxn id="24" idx="5"/>
            </p:cNvCxnSpPr>
            <p:nvPr/>
          </p:nvCxnSpPr>
          <p:spPr>
            <a:xfrm flipH="1" flipV="1">
              <a:off x="4846446" y="3549374"/>
              <a:ext cx="1309943" cy="1608057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9" descr="Resources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852738"/>
            <a:ext cx="5913437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smtClean="0">
                <a:solidFill>
                  <a:srgbClr val="002060"/>
                </a:solidFill>
              </a:rPr>
              <a:t>profesionalni razvoj</a:t>
            </a:r>
            <a:endParaRPr lang="hr-HR" sz="3600" b="1">
              <a:solidFill>
                <a:srgbClr val="002060"/>
              </a:solidFill>
            </a:endParaRPr>
          </a:p>
        </p:txBody>
      </p:sp>
      <p:grpSp>
        <p:nvGrpSpPr>
          <p:cNvPr id="43011" name="Group 13"/>
          <p:cNvGrpSpPr>
            <a:grpSpLocks/>
          </p:cNvGrpSpPr>
          <p:nvPr/>
        </p:nvGrpSpPr>
        <p:grpSpPr bwMode="auto">
          <a:xfrm>
            <a:off x="827088" y="1270000"/>
            <a:ext cx="7489825" cy="2011363"/>
            <a:chOff x="3923928" y="1633905"/>
            <a:chExt cx="7488832" cy="2011119"/>
          </a:xfrm>
        </p:grpSpPr>
        <p:sp>
          <p:nvSpPr>
            <p:cNvPr id="24" name="Oval 23"/>
            <p:cNvSpPr/>
            <p:nvPr/>
          </p:nvSpPr>
          <p:spPr>
            <a:xfrm>
              <a:off x="3923928" y="2997403"/>
              <a:ext cx="1584115" cy="64762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38201" y="1633905"/>
              <a:ext cx="5874559" cy="92381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rgbClr val="002060"/>
                  </a:solidFill>
                  <a:latin typeface="+mn-lt"/>
                </a:rPr>
                <a:t>Alat</a:t>
              </a:r>
              <a:r>
                <a:rPr lang="hr-HR" b="1" dirty="0">
                  <a:solidFill>
                    <a:srgbClr val="002060"/>
                  </a:solidFill>
                  <a:latin typeface="+mn-lt"/>
                </a:rPr>
                <a:t> Resursi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 vam omogućava pretragu korisnih resursa koje </a:t>
              </a:r>
              <a:r>
                <a:rPr lang="hr-HR" dirty="0" smtClean="0">
                  <a:solidFill>
                    <a:srgbClr val="002060"/>
                  </a:solidFill>
                  <a:latin typeface="+mn-lt"/>
                </a:rPr>
                <a:t>delite </a:t>
              </a:r>
              <a:r>
                <a:rPr lang="hr-HR" dirty="0">
                  <a:solidFill>
                    <a:srgbClr val="002060"/>
                  </a:solidFill>
                  <a:latin typeface="+mn-lt"/>
                </a:rPr>
                <a:t>s drugima.  Možete učitati i resurse za koje smatrate da će biti korisni drugima</a:t>
              </a:r>
            </a:p>
          </p:txBody>
        </p:sp>
        <p:cxnSp>
          <p:nvCxnSpPr>
            <p:cNvPr id="26" name="Straight Arrow Connector 25"/>
            <p:cNvCxnSpPr>
              <a:endCxn id="24" idx="7"/>
            </p:cNvCxnSpPr>
            <p:nvPr/>
          </p:nvCxnSpPr>
          <p:spPr>
            <a:xfrm flipH="1">
              <a:off x="5276299" y="2568830"/>
              <a:ext cx="663487" cy="52381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 descr="Helpdes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591185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rgbClr val="002060"/>
                </a:solidFill>
              </a:rPr>
              <a:t>podršku</a:t>
            </a:r>
            <a:endParaRPr lang="hr-HR" sz="3600" b="1" dirty="0">
              <a:solidFill>
                <a:srgbClr val="002060"/>
              </a:solidFill>
            </a:endParaRPr>
          </a:p>
        </p:txBody>
      </p:sp>
      <p:grpSp>
        <p:nvGrpSpPr>
          <p:cNvPr id="44035" name="Group 13"/>
          <p:cNvGrpSpPr>
            <a:grpSpLocks/>
          </p:cNvGrpSpPr>
          <p:nvPr/>
        </p:nvGrpSpPr>
        <p:grpSpPr bwMode="auto">
          <a:xfrm>
            <a:off x="395288" y="4359275"/>
            <a:ext cx="5905500" cy="2081213"/>
            <a:chOff x="3923928" y="2996952"/>
            <a:chExt cx="5904656" cy="2080563"/>
          </a:xfrm>
        </p:grpSpPr>
        <p:sp>
          <p:nvSpPr>
            <p:cNvPr id="24" name="Oval 23"/>
            <p:cNvSpPr/>
            <p:nvPr/>
          </p:nvSpPr>
          <p:spPr>
            <a:xfrm>
              <a:off x="3923928" y="2996952"/>
              <a:ext cx="1584099" cy="64749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4238" y="4153879"/>
              <a:ext cx="5544346" cy="92363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>
                  <a:solidFill>
                    <a:srgbClr val="002060"/>
                  </a:solidFill>
                  <a:latin typeface="+mn-lt"/>
                </a:rPr>
                <a:t>Helpdesk </a:t>
              </a:r>
              <a:r>
                <a:rPr lang="hr-HR">
                  <a:solidFill>
                    <a:srgbClr val="002060"/>
                  </a:solidFill>
                  <a:latin typeface="+mn-lt"/>
                </a:rPr>
                <a:t>vam daje mnoštvo praktične podrške i Forum na kojem možete postavljati pitanja i tražiti pomoć od drugih eTwinnera!</a:t>
              </a:r>
            </a:p>
          </p:txBody>
        </p:sp>
        <p:cxnSp>
          <p:nvCxnSpPr>
            <p:cNvPr id="26" name="Straight Arrow Connector 25"/>
            <p:cNvCxnSpPr>
              <a:endCxn id="24" idx="5"/>
            </p:cNvCxnSpPr>
            <p:nvPr/>
          </p:nvCxnSpPr>
          <p:spPr>
            <a:xfrm flipH="1" flipV="1">
              <a:off x="5276285" y="3550817"/>
              <a:ext cx="376183" cy="60306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17375E"/>
                </a:solidFill>
                <a:latin typeface="Arial" charset="0"/>
              </a:rPr>
              <a:t>Nivo</a:t>
            </a:r>
            <a:r>
              <a:rPr lang="hr-HR" sz="3600" b="1" dirty="0" smtClean="0">
                <a:solidFill>
                  <a:srgbClr val="17375E"/>
                </a:solidFill>
              </a:rPr>
              <a:t> </a:t>
            </a:r>
            <a:r>
              <a:rPr lang="hr-HR" sz="3600" b="1" dirty="0" smtClean="0">
                <a:solidFill>
                  <a:srgbClr val="17375E"/>
                </a:solidFill>
              </a:rPr>
              <a:t>1: Javni portal</a:t>
            </a:r>
          </a:p>
        </p:txBody>
      </p:sp>
      <p:pic>
        <p:nvPicPr>
          <p:cNvPr id="16386" name="Picture 11" descr="Homepage gener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205038"/>
            <a:ext cx="51546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1908175" y="2636838"/>
            <a:ext cx="2006600" cy="495300"/>
            <a:chOff x="2411760" y="2564904"/>
            <a:chExt cx="2007840" cy="495672"/>
          </a:xfrm>
        </p:grpSpPr>
        <p:sp>
          <p:nvSpPr>
            <p:cNvPr id="17" name="5-Point Star 16"/>
            <p:cNvSpPr/>
            <p:nvPr/>
          </p:nvSpPr>
          <p:spPr>
            <a:xfrm>
              <a:off x="2411760" y="2709474"/>
              <a:ext cx="424125" cy="35110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3131342" y="2564904"/>
              <a:ext cx="424124" cy="3511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995476" y="2564904"/>
              <a:ext cx="424124" cy="3511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4" name="5-Point Star 23"/>
          <p:cNvSpPr/>
          <p:nvPr/>
        </p:nvSpPr>
        <p:spPr>
          <a:xfrm>
            <a:off x="468313" y="2636838"/>
            <a:ext cx="2303462" cy="2016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Alati na TwinSpaceu</a:t>
            </a:r>
            <a:endParaRPr lang="hr-H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8" name="Picture 20" descr="TwinSpace Gener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59118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winSpace wor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816424" cy="1912691"/>
          </a:xfrm>
          <a:prstGeom prst="cloudCallou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0825" y="5157788"/>
            <a:ext cx="4249738" cy="9255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E46C0A"/>
                </a:solidFill>
                <a:latin typeface="Calibri" pitchFamily="34" charset="0"/>
              </a:rPr>
              <a:t>TwinSpace je alat kojem možete pristupiti čim vašu prijavu na projekt odobri Nacionalna služba za podršku (NSS)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3" descr="TwinSpace calend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57229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planiranje projekata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395288" y="1844675"/>
            <a:ext cx="6696992" cy="2808288"/>
            <a:chOff x="467544" y="1772816"/>
            <a:chExt cx="6696831" cy="2808312"/>
          </a:xfrm>
        </p:grpSpPr>
        <p:sp>
          <p:nvSpPr>
            <p:cNvPr id="11" name="Oval 10"/>
            <p:cNvSpPr/>
            <p:nvPr/>
          </p:nvSpPr>
          <p:spPr>
            <a:xfrm>
              <a:off x="467544" y="3068227"/>
              <a:ext cx="1655722" cy="151290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1"/>
              <a:endCxn id="11" idx="7"/>
            </p:cNvCxnSpPr>
            <p:nvPr/>
          </p:nvCxnSpPr>
          <p:spPr>
            <a:xfrm flipH="1">
              <a:off x="1880791" y="2234485"/>
              <a:ext cx="2187116" cy="105530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67907" y="1772816"/>
              <a:ext cx="3096468" cy="92333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TwinSpace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kalendar </a:t>
              </a: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je savršen alat za planiranje vremenskog okvira vašeg projekta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TwinSpace General.png"/>
          <p:cNvPicPr>
            <a:picLocks noChangeAspect="1"/>
          </p:cNvPicPr>
          <p:nvPr/>
        </p:nvPicPr>
        <p:blipFill>
          <a:blip r:embed="rId2" cstate="print"/>
          <a:srcRect l="60960" t="54242" r="2502"/>
          <a:stretch>
            <a:fillRect/>
          </a:stretch>
        </p:blipFill>
        <p:spPr bwMode="auto">
          <a:xfrm>
            <a:off x="900113" y="2133600"/>
            <a:ext cx="35274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suradnju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1042988" y="2205038"/>
            <a:ext cx="6553347" cy="2828925"/>
            <a:chOff x="467544" y="3068960"/>
            <a:chExt cx="6552040" cy="2828909"/>
          </a:xfrm>
        </p:grpSpPr>
        <p:sp>
          <p:nvSpPr>
            <p:cNvPr id="11" name="Oval 10"/>
            <p:cNvSpPr/>
            <p:nvPr/>
          </p:nvSpPr>
          <p:spPr>
            <a:xfrm>
              <a:off x="467544" y="3068960"/>
              <a:ext cx="1655432" cy="151287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1"/>
            </p:cNvCxnSpPr>
            <p:nvPr/>
          </p:nvCxnSpPr>
          <p:spPr>
            <a:xfrm flipH="1" flipV="1">
              <a:off x="2122977" y="3861119"/>
              <a:ext cx="2593457" cy="116204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433" y="4148454"/>
              <a:ext cx="2303151" cy="174941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TwinSpace je alat za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upravljanje članstvom</a:t>
              </a: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- ovdje možete pozvati učenike i upravljati njihovim pristupom TwinSpaceu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 descr="TwinSpace Activities 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59118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suradnju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611188" y="1628775"/>
            <a:ext cx="5328963" cy="4800779"/>
            <a:chOff x="467544" y="3068960"/>
            <a:chExt cx="5328617" cy="4800908"/>
          </a:xfrm>
        </p:grpSpPr>
        <p:sp>
          <p:nvSpPr>
            <p:cNvPr id="11" name="Oval 10"/>
            <p:cNvSpPr/>
            <p:nvPr/>
          </p:nvSpPr>
          <p:spPr>
            <a:xfrm>
              <a:off x="467544" y="3068960"/>
              <a:ext cx="1655654" cy="151292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0"/>
            </p:cNvCxnSpPr>
            <p:nvPr/>
          </p:nvCxnSpPr>
          <p:spPr>
            <a:xfrm flipH="1" flipV="1">
              <a:off x="1583485" y="4508863"/>
              <a:ext cx="2376196" cy="21606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23198" y="6669507"/>
              <a:ext cx="3672963" cy="120036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Alat za 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Projektne aktivnosti 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omogućavam vam rad na projektu  - možete organizirati svoj rad na "Stranicama s aktivnostima"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 descr="TwinSpace Activities Wizar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56261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Desktop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suradnju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395288" y="1341438"/>
            <a:ext cx="7921127" cy="2016125"/>
            <a:chOff x="467544" y="2564904"/>
            <a:chExt cx="7920077" cy="2016224"/>
          </a:xfrm>
        </p:grpSpPr>
        <p:sp>
          <p:nvSpPr>
            <p:cNvPr id="11" name="Oval 10"/>
            <p:cNvSpPr/>
            <p:nvPr/>
          </p:nvSpPr>
          <p:spPr>
            <a:xfrm>
              <a:off x="467544" y="3069754"/>
              <a:ext cx="1655542" cy="151137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1"/>
              <a:endCxn id="11" idx="7"/>
            </p:cNvCxnSpPr>
            <p:nvPr/>
          </p:nvCxnSpPr>
          <p:spPr>
            <a:xfrm flipH="1">
              <a:off x="1880638" y="2888086"/>
              <a:ext cx="747206" cy="4030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27844" y="2564904"/>
              <a:ext cx="5759777" cy="64636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Alat za upravljanje aplikacijama 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vam omogućava izradu stranica s aktivnostima s izborom od 6 različitih aplikacija</a:t>
              </a:r>
            </a:p>
          </p:txBody>
        </p:sp>
      </p:grpSp>
      <p:grpSp>
        <p:nvGrpSpPr>
          <p:cNvPr id="49156" name="Group 6"/>
          <p:cNvGrpSpPr>
            <a:grpSpLocks/>
          </p:cNvGrpSpPr>
          <p:nvPr/>
        </p:nvGrpSpPr>
        <p:grpSpPr bwMode="auto">
          <a:xfrm>
            <a:off x="179388" y="2667319"/>
            <a:ext cx="8698547" cy="2995294"/>
            <a:chOff x="-108520" y="2235338"/>
            <a:chExt cx="8697729" cy="2994575"/>
          </a:xfrm>
        </p:grpSpPr>
        <p:sp>
          <p:nvSpPr>
            <p:cNvPr id="21" name="Oval 20"/>
            <p:cNvSpPr/>
            <p:nvPr/>
          </p:nvSpPr>
          <p:spPr>
            <a:xfrm>
              <a:off x="-108520" y="3068257"/>
              <a:ext cx="5400167" cy="216165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Straight Arrow Connector 21"/>
            <p:cNvCxnSpPr>
              <a:stCxn id="23" idx="1"/>
              <a:endCxn id="21" idx="6"/>
            </p:cNvCxnSpPr>
            <p:nvPr/>
          </p:nvCxnSpPr>
          <p:spPr>
            <a:xfrm flipH="1">
              <a:off x="5291647" y="3551967"/>
              <a:ext cx="705419" cy="59711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97066" y="2235338"/>
              <a:ext cx="2592143" cy="26332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Aplikacije uključuju 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Alate za suradnju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poput blogova i wikija, ali i alate za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razmjenu 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poput Arhiva datoteka i Galerije slika, Foruma za rasprave za komunikaciju i alat sa 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Web sadržajem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za unos sadržaja sa interneta.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komunikaciju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0178" name="Picture 9" descr="TwinSpace General.png"/>
          <p:cNvPicPr>
            <a:picLocks noChangeAspect="1"/>
          </p:cNvPicPr>
          <p:nvPr/>
        </p:nvPicPr>
        <p:blipFill>
          <a:blip r:embed="rId2" cstate="print"/>
          <a:srcRect t="7582" r="39040" b="7582"/>
          <a:stretch>
            <a:fillRect/>
          </a:stretch>
        </p:blipFill>
        <p:spPr bwMode="auto">
          <a:xfrm>
            <a:off x="684213" y="1844675"/>
            <a:ext cx="3603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9" name="Group 6"/>
          <p:cNvGrpSpPr>
            <a:grpSpLocks/>
          </p:cNvGrpSpPr>
          <p:nvPr/>
        </p:nvGrpSpPr>
        <p:grpSpPr bwMode="auto">
          <a:xfrm>
            <a:off x="395288" y="2947988"/>
            <a:ext cx="5400848" cy="3360916"/>
            <a:chOff x="467544" y="3068960"/>
            <a:chExt cx="5402145" cy="3360748"/>
          </a:xfrm>
        </p:grpSpPr>
        <p:sp>
          <p:nvSpPr>
            <p:cNvPr id="11" name="Oval 10"/>
            <p:cNvSpPr/>
            <p:nvPr/>
          </p:nvSpPr>
          <p:spPr>
            <a:xfrm>
              <a:off x="467544" y="3068960"/>
              <a:ext cx="1656160" cy="151281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691800" y="4508750"/>
              <a:ext cx="935263" cy="72068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27062" y="5229439"/>
              <a:ext cx="3242627" cy="120026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Možete koristiti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Interni sustav za slanje poruka</a:t>
              </a: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kako biste mogli komunicirati s drugim ljudima na svom TwinSpaceu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 descr="Teachers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1765300"/>
            <a:ext cx="59118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komunikaciju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2484438" y="2060575"/>
            <a:ext cx="4608512" cy="4092575"/>
            <a:chOff x="-108520" y="3068960"/>
            <a:chExt cx="4608512" cy="4091682"/>
          </a:xfrm>
        </p:grpSpPr>
        <p:sp>
          <p:nvSpPr>
            <p:cNvPr id="11" name="Oval 10"/>
            <p:cNvSpPr/>
            <p:nvPr/>
          </p:nvSpPr>
          <p:spPr>
            <a:xfrm>
              <a:off x="467742" y="3068960"/>
              <a:ext cx="1655763" cy="151255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0"/>
            </p:cNvCxnSpPr>
            <p:nvPr/>
          </p:nvCxnSpPr>
          <p:spPr>
            <a:xfrm flipH="1" flipV="1">
              <a:off x="1691705" y="4508509"/>
              <a:ext cx="504825" cy="17284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108520" y="6236919"/>
              <a:ext cx="4608512" cy="92372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Posebno područje na TwinSpaceu na kojem učitelji mogu međusobno komunicirati  - nije vidljivo učenicima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 descr="Pupils in TwinSp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1765300"/>
            <a:ext cx="59118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komunikaciju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3059113" y="2060575"/>
            <a:ext cx="5545137" cy="4368800"/>
            <a:chOff x="-108520" y="3068960"/>
            <a:chExt cx="5544616" cy="4368681"/>
          </a:xfrm>
        </p:grpSpPr>
        <p:sp>
          <p:nvSpPr>
            <p:cNvPr id="11" name="Oval 10"/>
            <p:cNvSpPr/>
            <p:nvPr/>
          </p:nvSpPr>
          <p:spPr>
            <a:xfrm>
              <a:off x="467688" y="3068960"/>
              <a:ext cx="1655607" cy="151284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0"/>
            </p:cNvCxnSpPr>
            <p:nvPr/>
          </p:nvCxnSpPr>
          <p:spPr>
            <a:xfrm flipH="1" flipV="1">
              <a:off x="1691536" y="4508784"/>
              <a:ext cx="973046" cy="172874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108520" y="6237524"/>
              <a:ext cx="5544616" cy="120011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To su posebna područja na TwinSpaceu gdje učenici mogu međusobno komunicirati.  To je vrlo koristan alat koji pomaže učenicima isprobati upravljanje online komunikacijskom platformom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 descr="TwinSpace Ch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591343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komunikaciju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3251" name="Group 6"/>
          <p:cNvGrpSpPr>
            <a:grpSpLocks/>
          </p:cNvGrpSpPr>
          <p:nvPr/>
        </p:nvGrpSpPr>
        <p:grpSpPr bwMode="auto">
          <a:xfrm>
            <a:off x="1187450" y="2489200"/>
            <a:ext cx="5545138" cy="3814763"/>
            <a:chOff x="-108520" y="3068960"/>
            <a:chExt cx="5544616" cy="3814683"/>
          </a:xfrm>
        </p:grpSpPr>
        <p:sp>
          <p:nvSpPr>
            <p:cNvPr id="11" name="Oval 10"/>
            <p:cNvSpPr/>
            <p:nvPr/>
          </p:nvSpPr>
          <p:spPr>
            <a:xfrm>
              <a:off x="467689" y="3068960"/>
              <a:ext cx="1655606" cy="151285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0"/>
            </p:cNvCxnSpPr>
            <p:nvPr/>
          </p:nvCxnSpPr>
          <p:spPr>
            <a:xfrm flipH="1" flipV="1">
              <a:off x="1691536" y="4508793"/>
              <a:ext cx="973046" cy="172875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108520" y="6237544"/>
              <a:ext cx="5544616" cy="6460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Želite li komunicirati sa svojim TwinSpace partnerima u realnom vremenu, savršeno će vam poslužiti alat za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Chat </a:t>
              </a:r>
              <a:endPara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3" descr="New to TwinSpace step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4024313"/>
            <a:ext cx="50403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7" descr="TwinSpace General.png"/>
          <p:cNvPicPr>
            <a:picLocks noChangeAspect="1"/>
          </p:cNvPicPr>
          <p:nvPr/>
        </p:nvPicPr>
        <p:blipFill>
          <a:blip r:embed="rId3" cstate="print"/>
          <a:srcRect l="60960" t="41516" r="3722" b="45760"/>
          <a:stretch>
            <a:fillRect/>
          </a:stretch>
        </p:blipFill>
        <p:spPr bwMode="auto">
          <a:xfrm>
            <a:off x="323850" y="1700213"/>
            <a:ext cx="3827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podršku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276" name="Group 6"/>
          <p:cNvGrpSpPr>
            <a:grpSpLocks/>
          </p:cNvGrpSpPr>
          <p:nvPr/>
        </p:nvGrpSpPr>
        <p:grpSpPr bwMode="auto">
          <a:xfrm>
            <a:off x="250825" y="1700213"/>
            <a:ext cx="3960813" cy="3302000"/>
            <a:chOff x="-1044624" y="2064425"/>
            <a:chExt cx="3960440" cy="3301995"/>
          </a:xfrm>
        </p:grpSpPr>
        <p:sp>
          <p:nvSpPr>
            <p:cNvPr id="11" name="Oval 10"/>
            <p:cNvSpPr/>
            <p:nvPr/>
          </p:nvSpPr>
          <p:spPr>
            <a:xfrm>
              <a:off x="-1044624" y="2064425"/>
              <a:ext cx="3960440" cy="151288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endCxn id="11" idx="4"/>
            </p:cNvCxnSpPr>
            <p:nvPr/>
          </p:nvCxnSpPr>
          <p:spPr>
            <a:xfrm flipV="1">
              <a:off x="826863" y="3577310"/>
              <a:ext cx="109527" cy="86359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828744" y="4440908"/>
              <a:ext cx="3600111" cy="92551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Ako ste 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Novi u TwinSpace-u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možete slijediti naše preporuke za prve korake na projektu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339752" y="5013176"/>
            <a:ext cx="1608137" cy="6937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Desktop HP General 17 Oct 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492375"/>
            <a:ext cx="48069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E46C0A"/>
                </a:solidFill>
                <a:latin typeface="Arial" charset="0"/>
              </a:rPr>
              <a:t>Nivo2</a:t>
            </a:r>
            <a:r>
              <a:rPr lang="hr-HR" sz="3600" b="1" dirty="0" smtClean="0">
                <a:solidFill>
                  <a:srgbClr val="E46C0A"/>
                </a:solidFill>
              </a:rPr>
              <a:t>: </a:t>
            </a:r>
            <a:r>
              <a:rPr lang="hr-HR" sz="3600" b="1" dirty="0" smtClean="0">
                <a:solidFill>
                  <a:srgbClr val="E46C0A"/>
                </a:solidFill>
              </a:rPr>
              <a:t>Desktop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468313" y="2636838"/>
            <a:ext cx="2303462" cy="2016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>
                <a:solidFill>
                  <a:srgbClr val="EEECE1">
                    <a:lumMod val="25000"/>
                  </a:srgbClr>
                </a:solidFill>
              </a:rPr>
              <a:t>2</a:t>
            </a:r>
            <a:endParaRPr lang="hr-HR" sz="1200" b="1">
              <a:solidFill>
                <a:srgbClr val="EEECE1">
                  <a:lumMod val="25000"/>
                </a:srgbClr>
              </a:solidFill>
            </a:endParaRP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2411413" y="3789363"/>
            <a:ext cx="2079625" cy="566737"/>
            <a:chOff x="2411760" y="3789040"/>
            <a:chExt cx="2079848" cy="567680"/>
          </a:xfrm>
        </p:grpSpPr>
        <p:sp>
          <p:nvSpPr>
            <p:cNvPr id="13" name="5-Point Star 12"/>
            <p:cNvSpPr/>
            <p:nvPr/>
          </p:nvSpPr>
          <p:spPr>
            <a:xfrm>
              <a:off x="2411760" y="3789040"/>
              <a:ext cx="423907" cy="35142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3275453" y="3860596"/>
              <a:ext cx="423907" cy="35142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067700" y="4005299"/>
              <a:ext cx="423908" cy="35142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0" descr="How to Use the TwinSp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447992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9" descr="TwinSpace General.png"/>
          <p:cNvPicPr>
            <a:picLocks noChangeAspect="1"/>
          </p:cNvPicPr>
          <p:nvPr/>
        </p:nvPicPr>
        <p:blipFill>
          <a:blip r:embed="rId3" cstate="print"/>
          <a:srcRect l="4890" t="18187" r="28078" b="76723"/>
          <a:stretch>
            <a:fillRect/>
          </a:stretch>
        </p:blipFill>
        <p:spPr bwMode="auto">
          <a:xfrm>
            <a:off x="539750" y="1557338"/>
            <a:ext cx="82565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- alati za  </a:t>
            </a:r>
            <a:r>
              <a:rPr lang="hr-HR" sz="3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podršku</a:t>
            </a:r>
            <a:endParaRPr lang="hr-HR" sz="3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5300" name="Group 6"/>
          <p:cNvGrpSpPr>
            <a:grpSpLocks/>
          </p:cNvGrpSpPr>
          <p:nvPr/>
        </p:nvGrpSpPr>
        <p:grpSpPr bwMode="auto">
          <a:xfrm>
            <a:off x="6156325" y="1412875"/>
            <a:ext cx="2663825" cy="3171825"/>
            <a:chOff x="4860032" y="1992417"/>
            <a:chExt cx="2664296" cy="3171373"/>
          </a:xfrm>
        </p:grpSpPr>
        <p:sp>
          <p:nvSpPr>
            <p:cNvPr id="11" name="Oval 10"/>
            <p:cNvSpPr/>
            <p:nvPr/>
          </p:nvSpPr>
          <p:spPr>
            <a:xfrm>
              <a:off x="6155661" y="1992417"/>
              <a:ext cx="1368667" cy="64760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Straight Arrow Connector 12"/>
            <p:cNvCxnSpPr>
              <a:stCxn id="20" idx="0"/>
              <a:endCxn id="11" idx="3"/>
            </p:cNvCxnSpPr>
            <p:nvPr/>
          </p:nvCxnSpPr>
          <p:spPr>
            <a:xfrm flipV="1">
              <a:off x="6047692" y="2544788"/>
              <a:ext cx="309618" cy="196821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60032" y="4513008"/>
              <a:ext cx="2376908" cy="65078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hr-HR">
                  <a:solidFill>
                    <a:srgbClr val="7F7F7F"/>
                  </a:solidFill>
                  <a:latin typeface="Calibri" pitchFamily="34" charset="0"/>
                </a:rPr>
                <a:t>A možete  i pogledati </a:t>
              </a:r>
              <a:r>
                <a:rPr lang="hr-HR" b="1">
                  <a:solidFill>
                    <a:srgbClr val="7F7F7F"/>
                  </a:solidFill>
                  <a:latin typeface="Calibri" pitchFamily="34" charset="0"/>
                </a:rPr>
                <a:t>TwinSpace Smjernice</a:t>
              </a:r>
              <a:endParaRPr lang="hr-HR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cxnSp>
        <p:nvCxnSpPr>
          <p:cNvPr id="15" name="Straight Arrow Connector 14"/>
          <p:cNvCxnSpPr>
            <a:stCxn id="20" idx="1"/>
          </p:cNvCxnSpPr>
          <p:nvPr/>
        </p:nvCxnSpPr>
        <p:spPr>
          <a:xfrm flipH="1">
            <a:off x="4067175" y="4259263"/>
            <a:ext cx="2089150" cy="1809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1" descr="TwinSpace Gener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59118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2" name="Group 6"/>
          <p:cNvGrpSpPr>
            <a:grpSpLocks/>
          </p:cNvGrpSpPr>
          <p:nvPr/>
        </p:nvGrpSpPr>
        <p:grpSpPr bwMode="auto">
          <a:xfrm>
            <a:off x="684213" y="1412875"/>
            <a:ext cx="6983412" cy="3095625"/>
            <a:chOff x="251520" y="4224665"/>
            <a:chExt cx="6984776" cy="3096344"/>
          </a:xfrm>
        </p:grpSpPr>
        <p:sp>
          <p:nvSpPr>
            <p:cNvPr id="20" name="TextBox 19"/>
            <p:cNvSpPr txBox="1"/>
            <p:nvPr/>
          </p:nvSpPr>
          <p:spPr>
            <a:xfrm>
              <a:off x="1836154" y="4224665"/>
              <a:ext cx="5400142" cy="120042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Želite li podijeliti svoje aktivnosti sa ljudima koji ne sudjeluju na projektu morate im poslati </a:t>
              </a:r>
              <a:r>
                <a:rPr lang="hr-HR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Javni link</a:t>
              </a:r>
              <a:r>
                <a:rPr lang="hr-HR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na svoj TwinSpace - i tada će moći vidjeti sve Aktivnosti koje ste objavili.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1520" y="6673159"/>
              <a:ext cx="1368692" cy="64785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8636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–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Razmjenu</a:t>
            </a:r>
            <a:endParaRPr lang="hr-HR" sz="3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92275" y="2636838"/>
            <a:ext cx="576263" cy="12239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TwinSpace Blo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59118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6" name="Group 6"/>
          <p:cNvGrpSpPr>
            <a:grpSpLocks/>
          </p:cNvGrpSpPr>
          <p:nvPr/>
        </p:nvGrpSpPr>
        <p:grpSpPr bwMode="auto">
          <a:xfrm>
            <a:off x="971550" y="1700213"/>
            <a:ext cx="5400675" cy="3998912"/>
            <a:chOff x="539552" y="4512697"/>
            <a:chExt cx="5400600" cy="3997608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7032825"/>
              <a:ext cx="5400600" cy="147748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Jedan od načina za razmjenu informacija o vašem projektu je TwinSpace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Blog</a:t>
              </a: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- blog se objavljuje prema zadanim postavkama, ali čitateljima je potreban poseban TwinSpace link kako bi ga vidjeli i neće se pojaviti na uobičajenim pretraživačima.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763498" y="4512697"/>
              <a:ext cx="863588" cy="5046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8636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TwinSpace –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Razmjenu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771775" y="2205038"/>
            <a:ext cx="1079500" cy="20161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8" descr="TwinSpace publishi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591185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0" name="Group 6"/>
          <p:cNvGrpSpPr>
            <a:grpSpLocks/>
          </p:cNvGrpSpPr>
          <p:nvPr/>
        </p:nvGrpSpPr>
        <p:grpSpPr bwMode="auto">
          <a:xfrm>
            <a:off x="900113" y="2708274"/>
            <a:ext cx="5832127" cy="3228380"/>
            <a:chOff x="539552" y="4728721"/>
            <a:chExt cx="5832046" cy="3227814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7033367"/>
              <a:ext cx="5832046" cy="92316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Možete koristiti i </a:t>
              </a:r>
              <a:r>
                <a:rPr lang="hr-H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Alat za objavljivanje</a:t>
              </a:r>
              <a:r>
                <a:rPr lang="hr-H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kako biste objavili svoje stranice s Aktivnostima  Ali, njih će moći vidjeti samo oni koji su povezani na TwinSpace putem javnog linka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37" y="4728721"/>
              <a:ext cx="649278" cy="179990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8636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TwinSpace – alati za  </a:t>
            </a: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Razmjenu</a:t>
            </a:r>
            <a:endParaRPr lang="hr-H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4500563" y="4244975"/>
            <a:ext cx="1174750" cy="7683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558ED5"/>
                </a:solidFill>
                <a:latin typeface="Arial" charset="0"/>
              </a:rPr>
              <a:t>Nivo3</a:t>
            </a:r>
            <a:r>
              <a:rPr lang="hr-HR" sz="3600" b="1" dirty="0" smtClean="0">
                <a:solidFill>
                  <a:srgbClr val="558ED5"/>
                </a:solidFill>
              </a:rPr>
              <a:t>: </a:t>
            </a:r>
            <a:r>
              <a:rPr lang="hr-HR" sz="3600" b="1" dirty="0" smtClean="0">
                <a:solidFill>
                  <a:srgbClr val="558ED5"/>
                </a:solidFill>
              </a:rPr>
              <a:t>TwinSpace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468313" y="2636838"/>
            <a:ext cx="2303462" cy="2016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>
                <a:solidFill>
                  <a:srgbClr val="EEECE1">
                    <a:lumMod val="25000"/>
                  </a:srgbClr>
                </a:solidFill>
              </a:rPr>
              <a:t>3</a:t>
            </a:r>
            <a:endParaRPr lang="hr-HR" b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Picture 13" descr="TwinSpace Gener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5038"/>
            <a:ext cx="51196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1619250" y="4652963"/>
            <a:ext cx="2368550" cy="1000125"/>
            <a:chOff x="1619672" y="4653136"/>
            <a:chExt cx="2367880" cy="999728"/>
          </a:xfrm>
        </p:grpSpPr>
        <p:sp>
          <p:nvSpPr>
            <p:cNvPr id="16" name="5-Point Star 15"/>
            <p:cNvSpPr/>
            <p:nvPr/>
          </p:nvSpPr>
          <p:spPr>
            <a:xfrm>
              <a:off x="1619672" y="4653136"/>
              <a:ext cx="423743" cy="3522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556032" y="5157761"/>
              <a:ext cx="423743" cy="35069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3563810" y="5300579"/>
              <a:ext cx="423742" cy="3522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hr-HR" sz="3600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hr-HR" sz="3200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hr-HR" sz="3600" dirty="0" smtClean="0">
                <a:solidFill>
                  <a:srgbClr val="FF0000"/>
                </a:solidFill>
                <a:latin typeface="Calibri" pitchFamily="34" charset="0"/>
              </a:rPr>
              <a:t>ak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hr-HR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 pitchFamily="34" charset="0"/>
              </a:rPr>
              <a:t>nivo</a:t>
            </a:r>
            <a:r>
              <a:rPr lang="hr-HR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sz="3600" dirty="0">
                <a:solidFill>
                  <a:srgbClr val="FF0000"/>
                </a:solidFill>
                <a:latin typeface="Calibri" pitchFamily="34" charset="0"/>
              </a:rPr>
              <a:t>ima svoje vlastite alate</a:t>
            </a:r>
          </a:p>
        </p:txBody>
      </p:sp>
      <p:pic>
        <p:nvPicPr>
          <p:cNvPr id="5" name="Picture 4" descr="Tools wor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2316" y="2132856"/>
            <a:ext cx="5720911" cy="3456384"/>
          </a:xfrm>
          <a:prstGeom prst="cloudCallout">
            <a:avLst/>
          </a:prstGeom>
          <a:ln w="3175">
            <a:solidFill>
              <a:srgbClr val="C00000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2349500"/>
            <a:ext cx="3168650" cy="7921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Javni portal</a:t>
            </a:r>
            <a:endParaRPr lang="hr-HR" sz="36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850" y="3644900"/>
            <a:ext cx="2663825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Desktop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850" y="5013325"/>
            <a:ext cx="316865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TwinSpace</a:t>
            </a:r>
            <a:endParaRPr lang="hr-HR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b="1" smtClean="0">
                <a:solidFill>
                  <a:schemeClr val="tx2">
                    <a:lumMod val="75000"/>
                  </a:schemeClr>
                </a:solidFill>
              </a:rPr>
              <a:t>Alati na javnom portalu </a:t>
            </a:r>
            <a:endParaRPr lang="hr-HR" sz="3600" b="1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539750" y="1412875"/>
            <a:ext cx="8005763" cy="5054600"/>
            <a:chOff x="539552" y="1412776"/>
            <a:chExt cx="8005495" cy="5055195"/>
          </a:xfrm>
        </p:grpSpPr>
        <p:pic>
          <p:nvPicPr>
            <p:cNvPr id="21507" name="Picture 9" descr="Homepage genera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12776"/>
              <a:ext cx="5094452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10" descr="Public portal word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4394" y="3573016"/>
              <a:ext cx="4270653" cy="289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17375E"/>
                </a:solidFill>
              </a:rPr>
              <a:t>Javni portal - alati za </a:t>
            </a:r>
            <a:r>
              <a:rPr lang="hr-HR" sz="3200" b="1" dirty="0" smtClean="0">
                <a:solidFill>
                  <a:srgbClr val="984807"/>
                </a:solidFill>
              </a:rPr>
              <a:t>Obaveštavanje</a:t>
            </a:r>
            <a:endParaRPr lang="hr-HR" sz="3200" b="1" dirty="0" smtClean="0">
              <a:solidFill>
                <a:srgbClr val="984807"/>
              </a:solidFill>
            </a:endParaRPr>
          </a:p>
        </p:txBody>
      </p:sp>
      <p:pic>
        <p:nvPicPr>
          <p:cNvPr id="22530" name="Picture 9" descr="Homepage general.png"/>
          <p:cNvPicPr>
            <a:picLocks noChangeAspect="1"/>
          </p:cNvPicPr>
          <p:nvPr/>
        </p:nvPicPr>
        <p:blipFill>
          <a:blip r:embed="rId2" cstate="print"/>
          <a:srcRect t="65575"/>
          <a:stretch>
            <a:fillRect/>
          </a:stretch>
        </p:blipFill>
        <p:spPr bwMode="auto">
          <a:xfrm>
            <a:off x="611188" y="2852738"/>
            <a:ext cx="7227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684213" y="1484313"/>
            <a:ext cx="5327650" cy="3097212"/>
            <a:chOff x="683568" y="1484784"/>
            <a:chExt cx="5328592" cy="3096344"/>
          </a:xfrm>
        </p:grpSpPr>
        <p:sp>
          <p:nvSpPr>
            <p:cNvPr id="5" name="Oval 4"/>
            <p:cNvSpPr/>
            <p:nvPr/>
          </p:nvSpPr>
          <p:spPr>
            <a:xfrm>
              <a:off x="683568" y="2997247"/>
              <a:ext cx="1871993" cy="158388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 flipH="1">
              <a:off x="1620359" y="2060885"/>
              <a:ext cx="1295629" cy="936363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15988" y="1484784"/>
              <a:ext cx="3096172" cy="650693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hr-HR" dirty="0">
                  <a:solidFill>
                    <a:srgbClr val="984807"/>
                  </a:solidFill>
                  <a:latin typeface="Calibri" pitchFamily="34" charset="0"/>
                </a:rPr>
                <a:t>Objašnjava </a:t>
              </a:r>
              <a:r>
                <a:rPr lang="hr-HR" dirty="0" smtClean="0">
                  <a:solidFill>
                    <a:srgbClr val="984807"/>
                  </a:solidFill>
                  <a:latin typeface="Calibri" pitchFamily="34" charset="0"/>
                </a:rPr>
                <a:t>št</a:t>
              </a:r>
              <a:r>
                <a:rPr lang="en-US" dirty="0" smtClean="0">
                  <a:solidFill>
                    <a:srgbClr val="984807"/>
                  </a:solidFill>
                  <a:latin typeface="Calibri" pitchFamily="34" charset="0"/>
                </a:rPr>
                <a:t>a</a:t>
              </a:r>
              <a:r>
                <a:rPr lang="hr-HR" dirty="0" smtClean="0">
                  <a:solidFill>
                    <a:srgbClr val="984807"/>
                  </a:solidFill>
                  <a:latin typeface="Calibri" pitchFamily="34" charset="0"/>
                </a:rPr>
                <a:t> </a:t>
              </a:r>
              <a:r>
                <a:rPr lang="hr-HR" dirty="0">
                  <a:solidFill>
                    <a:srgbClr val="984807"/>
                  </a:solidFill>
                  <a:latin typeface="Calibri" pitchFamily="34" charset="0"/>
                </a:rPr>
                <a:t>je eTwinning i kako se možete uključiti </a:t>
              </a:r>
            </a:p>
          </p:txBody>
        </p:sp>
      </p:grp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755650" y="2924175"/>
            <a:ext cx="3529013" cy="3300413"/>
            <a:chOff x="-396552" y="1340768"/>
            <a:chExt cx="3528392" cy="3299594"/>
          </a:xfrm>
        </p:grpSpPr>
        <p:sp>
          <p:nvSpPr>
            <p:cNvPr id="14" name="Oval 13"/>
            <p:cNvSpPr/>
            <p:nvPr/>
          </p:nvSpPr>
          <p:spPr>
            <a:xfrm>
              <a:off x="1258920" y="1340768"/>
              <a:ext cx="1872920" cy="15839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" name="Straight Arrow Connector 14"/>
            <p:cNvCxnSpPr>
              <a:stCxn id="16" idx="0"/>
              <a:endCxn id="14" idx="4"/>
            </p:cNvCxnSpPr>
            <p:nvPr/>
          </p:nvCxnSpPr>
          <p:spPr>
            <a:xfrm flipV="1">
              <a:off x="1150989" y="2924700"/>
              <a:ext cx="1044391" cy="79196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396552" y="3716666"/>
              <a:ext cx="3096668" cy="92369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Povezivanje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omogućava pregled potencijalnih partnerskih škola i učitelja</a:t>
              </a:r>
            </a:p>
          </p:txBody>
        </p:sp>
      </p:grpSp>
      <p:grpSp>
        <p:nvGrpSpPr>
          <p:cNvPr id="22533" name="Group 18"/>
          <p:cNvGrpSpPr>
            <a:grpSpLocks/>
          </p:cNvGrpSpPr>
          <p:nvPr/>
        </p:nvGrpSpPr>
        <p:grpSpPr bwMode="auto">
          <a:xfrm>
            <a:off x="4932363" y="2924175"/>
            <a:ext cx="3240037" cy="3505200"/>
            <a:chOff x="-324544" y="2996952"/>
            <a:chExt cx="3240981" cy="3504585"/>
          </a:xfrm>
        </p:grpSpPr>
        <p:sp>
          <p:nvSpPr>
            <p:cNvPr id="20" name="Oval 19"/>
            <p:cNvSpPr/>
            <p:nvPr/>
          </p:nvSpPr>
          <p:spPr>
            <a:xfrm>
              <a:off x="683812" y="2996952"/>
              <a:ext cx="1872209" cy="1584047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" name="Straight Arrow Connector 20"/>
            <p:cNvCxnSpPr>
              <a:stCxn id="22" idx="0"/>
              <a:endCxn id="20" idx="4"/>
            </p:cNvCxnSpPr>
            <p:nvPr/>
          </p:nvCxnSpPr>
          <p:spPr>
            <a:xfrm flipV="1">
              <a:off x="1295947" y="4580999"/>
              <a:ext cx="323969" cy="72059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324544" y="5301598"/>
              <a:ext cx="3240981" cy="119993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Napredak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daje  informacije o eTwinning radionicama i drugim prilikama za profesionalno napredovanje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Desktop HP General 18 Oct 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9036496" cy="29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17375E"/>
                </a:solidFill>
              </a:rPr>
              <a:t>Javni portal - alati za </a:t>
            </a:r>
            <a:r>
              <a:rPr lang="hr-HR" sz="3200" b="1" dirty="0" smtClean="0">
                <a:solidFill>
                  <a:srgbClr val="984807"/>
                </a:solidFill>
              </a:rPr>
              <a:t>Obaveštavanje</a:t>
            </a:r>
            <a:endParaRPr lang="hr-HR" sz="3200" b="1" dirty="0" smtClean="0">
              <a:solidFill>
                <a:srgbClr val="984807"/>
              </a:solidFill>
            </a:endParaRP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1043608" y="1988840"/>
            <a:ext cx="6264275" cy="3659188"/>
            <a:chOff x="683568" y="2996952"/>
            <a:chExt cx="6264696" cy="3659634"/>
          </a:xfrm>
        </p:grpSpPr>
        <p:sp>
          <p:nvSpPr>
            <p:cNvPr id="5" name="Oval 4"/>
            <p:cNvSpPr/>
            <p:nvPr/>
          </p:nvSpPr>
          <p:spPr>
            <a:xfrm>
              <a:off x="683568" y="2996952"/>
              <a:ext cx="1871788" cy="158451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>
              <a:stCxn id="9" idx="1"/>
            </p:cNvCxnSpPr>
            <p:nvPr/>
          </p:nvCxnSpPr>
          <p:spPr>
            <a:xfrm flipH="1" flipV="1">
              <a:off x="1836170" y="4581470"/>
              <a:ext cx="2016260" cy="161309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52431" y="5732548"/>
              <a:ext cx="3095833" cy="92403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Budite u </a:t>
              </a:r>
              <a:r>
                <a:rPr lang="hr-HR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t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ok</a:t>
              </a:r>
              <a:r>
                <a:rPr lang="hr-HR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u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sadrži najnovije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vesti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 </a:t>
              </a:r>
              <a:r>
                <a:rPr lang="hr-HR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događanjima </a:t>
              </a:r>
              <a:r>
                <a:rPr lang="hr-HR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u eTwinningu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1064</Words>
  <Application>Microsoft Office PowerPoint</Application>
  <PresentationFormat>On-screen Show (4:3)</PresentationFormat>
  <Paragraphs>100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Postoje tri nivoa  eTwinninga</vt:lpstr>
      <vt:lpstr>Nivo 1: Javni portal</vt:lpstr>
      <vt:lpstr>Nivo2: Desktop</vt:lpstr>
      <vt:lpstr>Nivo3: TwinSpace</vt:lpstr>
      <vt:lpstr>Javni portal</vt:lpstr>
      <vt:lpstr>Alati na javnom portalu </vt:lpstr>
      <vt:lpstr>Javni portal - alati za Obaveštavanje</vt:lpstr>
      <vt:lpstr>Javni portal - alati za Obaveštavanje</vt:lpstr>
      <vt:lpstr>Javni portal - alati za Obaveštavanje</vt:lpstr>
      <vt:lpstr>Javni portal - alati za inspiraciju</vt:lpstr>
      <vt:lpstr>Javni portal - alati za inspiraciju</vt:lpstr>
      <vt:lpstr>Javni portal - alati za prijavu</vt:lpstr>
      <vt:lpstr>Javni portal - alati za podršku</vt:lpstr>
      <vt:lpstr>Alati na Desktopu</vt:lpstr>
      <vt:lpstr>Desktop - alati za  Obaveštavanje</vt:lpstr>
      <vt:lpstr>Desktop - alati za  društvene mreže</vt:lpstr>
      <vt:lpstr>Desktop - alati za  društvene mreže</vt:lpstr>
      <vt:lpstr>Desktop - alati za  komuniciranje</vt:lpstr>
      <vt:lpstr>Desktop - alati za  pronalaženje partnera</vt:lpstr>
      <vt:lpstr>Desktop - alati za  pronalaženje partnera</vt:lpstr>
      <vt:lpstr>Desktop - alati za  upravljanje projektima</vt:lpstr>
      <vt:lpstr>Desktop - alati za  upravljanje projektima</vt:lpstr>
      <vt:lpstr>Desktop - alati za  upravljanje projektima</vt:lpstr>
      <vt:lpstr>Desktop - alati za  profesionalni razvoj</vt:lpstr>
      <vt:lpstr>Desktop - alati za  profesionalni razvoj</vt:lpstr>
      <vt:lpstr>Desktop - alati za  profesionalni razvoj</vt:lpstr>
      <vt:lpstr>Desktop - alati za  profesionalni razvoj</vt:lpstr>
      <vt:lpstr>Desktop - alati za  podršku</vt:lpstr>
      <vt:lpstr>Alati na TwinSpaceu</vt:lpstr>
      <vt:lpstr>Desktop - alati za  planiranje projekata</vt:lpstr>
      <vt:lpstr>Desktop - alati za  suradnju</vt:lpstr>
      <vt:lpstr>Desktop - alati za  suradnju</vt:lpstr>
      <vt:lpstr>Desktop - alati za  suradnju</vt:lpstr>
      <vt:lpstr>Twinspace - alati za  komunikaciju</vt:lpstr>
      <vt:lpstr>Twinspace - alati za  komunikaciju</vt:lpstr>
      <vt:lpstr>Twinspace - alati za  komunikaciju</vt:lpstr>
      <vt:lpstr>Twinspace - alati za  komunikaciju</vt:lpstr>
      <vt:lpstr>Twinspace - alati za  podršku</vt:lpstr>
      <vt:lpstr>Twinspace - alati za  podršku</vt:lpstr>
      <vt:lpstr>TwinSpace – alati za  Razmjenu</vt:lpstr>
      <vt:lpstr>TwinSpace – alati za  Razmjenu</vt:lpstr>
      <vt:lpstr> TwinSpace – alati za  Razmjenu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michael.odonnabhain</dc:creator>
  <cp:lastModifiedBy>abc</cp:lastModifiedBy>
  <cp:revision>58</cp:revision>
  <dcterms:created xsi:type="dcterms:W3CDTF">2012-10-05T10:41:08Z</dcterms:created>
  <dcterms:modified xsi:type="dcterms:W3CDTF">2015-03-18T18:07:29Z</dcterms:modified>
</cp:coreProperties>
</file>